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8" r:id="rId3"/>
    <p:sldId id="259" r:id="rId4"/>
    <p:sldId id="257" r:id="rId5"/>
    <p:sldId id="281" r:id="rId6"/>
    <p:sldId id="260" r:id="rId7"/>
    <p:sldId id="261" r:id="rId8"/>
    <p:sldId id="262" r:id="rId9"/>
    <p:sldId id="263" r:id="rId10"/>
    <p:sldId id="283" r:id="rId11"/>
    <p:sldId id="264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96" r:id="rId25"/>
    <p:sldId id="271" r:id="rId26"/>
    <p:sldId id="285" r:id="rId27"/>
    <p:sldId id="291" r:id="rId28"/>
    <p:sldId id="286" r:id="rId29"/>
    <p:sldId id="287" r:id="rId30"/>
    <p:sldId id="288" r:id="rId31"/>
    <p:sldId id="289" r:id="rId32"/>
    <p:sldId id="292" r:id="rId33"/>
    <p:sldId id="293" r:id="rId34"/>
    <p:sldId id="294" r:id="rId35"/>
    <p:sldId id="295" r:id="rId36"/>
    <p:sldId id="298" r:id="rId37"/>
    <p:sldId id="299" r:id="rId38"/>
    <p:sldId id="300" r:id="rId39"/>
    <p:sldId id="301" r:id="rId40"/>
    <p:sldId id="302" r:id="rId41"/>
    <p:sldId id="29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3BC8E-C9F6-33CF-733F-F2439F61B885}" v="888" dt="2022-05-09T03:33:47.864"/>
    <p1510:client id="{22109C3F-7754-37AC-5531-77562A543902}" v="666" dt="2022-05-08T21:07:51.197"/>
    <p1510:client id="{34F09B37-61F3-B839-28C6-DB3AF408D06F}" v="467" dt="2022-05-08T02:23:38.909"/>
    <p1510:client id="{5027D06A-6DD5-7D72-ED08-C0DC27280720}" v="260" dt="2022-05-08T06:01:31.356"/>
    <p1510:client id="{5F27B7C7-967B-8086-6938-CDD3A4468F6E}" v="455" dt="2022-05-08T05:33:54.585"/>
    <p1510:client id="{7F3A7D75-4BD5-954C-CEDC-D0B48E5DCFC9}" v="271" dt="2022-05-08T05:10:33.376"/>
    <p1510:client id="{8291E403-B0A4-2850-0049-D29C86B94381}" v="11" dt="2022-05-11T21:06:47.885"/>
    <p1510:client id="{841DE33E-1164-2B78-39EE-ADAB1A3735A0}" v="1524" dt="2022-05-08T00:41:37.865"/>
    <p1510:client id="{9FEA405D-55AB-42BF-8A31-5AE2E10B480F}" v="64" dt="2022-05-06T22:58:02.632"/>
    <p1510:client id="{A80E449E-75AD-CCDE-6C5C-66216879605D}" v="58" dt="2022-05-08T17:52:27.216"/>
    <p1510:client id="{DDE9DC93-C6A8-59AF-2EB8-231BAC680248}" v="391" dt="2022-05-08T01:14:23.793"/>
    <p1510:client id="{FFB6D040-DB58-D686-1FE2-6CD16B838C2F}" v="8" dt="2022-05-09T02:59:56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842DB-2C52-4AA9-9F1A-EDB4876A5C1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14C9F-C968-4D8A-8A52-BD3EC0F66F43}">
      <dgm:prSet/>
      <dgm:spPr/>
      <dgm:t>
        <a:bodyPr/>
        <a:lstStyle/>
        <a:p>
          <a:pPr rtl="0"/>
          <a:r>
            <a:rPr lang="en-US">
              <a:solidFill>
                <a:schemeClr val="bg1"/>
              </a:solidFill>
            </a:rPr>
            <a:t>What are the factors that contribute to people's happiness?</a:t>
          </a:r>
          <a:endParaRPr lang="en-US">
            <a:solidFill>
              <a:schemeClr val="bg1"/>
            </a:solidFill>
            <a:latin typeface="Calibri Light" panose="020F0302020204030204"/>
          </a:endParaRPr>
        </a:p>
      </dgm:t>
    </dgm:pt>
    <dgm:pt modelId="{B1588C03-4335-445F-9072-24290684F391}" type="parTrans" cxnId="{9A3EA854-8401-4207-823A-733B80EA87C0}">
      <dgm:prSet/>
      <dgm:spPr/>
      <dgm:t>
        <a:bodyPr/>
        <a:lstStyle/>
        <a:p>
          <a:endParaRPr lang="en-US"/>
        </a:p>
      </dgm:t>
    </dgm:pt>
    <dgm:pt modelId="{926FF36F-E152-4F8A-ABC5-FFB49D456D29}" type="sibTrans" cxnId="{9A3EA854-8401-4207-823A-733B80EA87C0}">
      <dgm:prSet/>
      <dgm:spPr/>
      <dgm:t>
        <a:bodyPr/>
        <a:lstStyle/>
        <a:p>
          <a:endParaRPr lang="en-US"/>
        </a:p>
      </dgm:t>
    </dgm:pt>
    <dgm:pt modelId="{03711289-5B01-4A05-9B38-A30E372CE441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Which countries have the highest happiness scores and why?</a:t>
          </a:r>
        </a:p>
      </dgm:t>
    </dgm:pt>
    <dgm:pt modelId="{69B68D61-4E06-45E1-AF90-70210A6DD4E2}" type="parTrans" cxnId="{66FBDF66-0144-4C91-97C1-4634CB12B618}">
      <dgm:prSet/>
      <dgm:spPr/>
      <dgm:t>
        <a:bodyPr/>
        <a:lstStyle/>
        <a:p>
          <a:endParaRPr lang="en-US"/>
        </a:p>
      </dgm:t>
    </dgm:pt>
    <dgm:pt modelId="{3A7E4C61-2F26-42B4-8781-00464C3332A8}" type="sibTrans" cxnId="{66FBDF66-0144-4C91-97C1-4634CB12B618}">
      <dgm:prSet/>
      <dgm:spPr/>
      <dgm:t>
        <a:bodyPr/>
        <a:lstStyle/>
        <a:p>
          <a:endParaRPr lang="en-US"/>
        </a:p>
      </dgm:t>
    </dgm:pt>
    <dgm:pt modelId="{2F2D8685-C4A8-426E-9C7F-FBAC354BD8C3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Which countries had stable rankings and which had increasing?</a:t>
          </a:r>
        </a:p>
      </dgm:t>
    </dgm:pt>
    <dgm:pt modelId="{4AD45836-6540-408C-A8AF-8DF59B0811FD}" type="parTrans" cxnId="{DD6EDA3E-78DC-43B1-8E9F-C23D57390522}">
      <dgm:prSet/>
      <dgm:spPr/>
      <dgm:t>
        <a:bodyPr/>
        <a:lstStyle/>
        <a:p>
          <a:endParaRPr lang="en-US"/>
        </a:p>
      </dgm:t>
    </dgm:pt>
    <dgm:pt modelId="{7DFE876F-744A-45CD-AA29-F9D4F92AE741}" type="sibTrans" cxnId="{DD6EDA3E-78DC-43B1-8E9F-C23D57390522}">
      <dgm:prSet/>
      <dgm:spPr/>
      <dgm:t>
        <a:bodyPr/>
        <a:lstStyle/>
        <a:p>
          <a:endParaRPr lang="en-US"/>
        </a:p>
      </dgm:t>
    </dgm:pt>
    <dgm:pt modelId="{D3B5A420-C1B5-4598-BCFF-3E686A5405A5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</a:rPr>
            <a:t>How does GDP, Freedom, Social support etc affect happiness scores</a:t>
          </a:r>
          <a:endParaRPr lang="en-US">
            <a:solidFill>
              <a:schemeClr val="bg1"/>
            </a:solidFill>
            <a:latin typeface="Calibri Light" panose="020F0302020204030204"/>
          </a:endParaRPr>
        </a:p>
      </dgm:t>
    </dgm:pt>
    <dgm:pt modelId="{E1606634-5980-4357-ABBF-70BE8C11E1F5}" type="parTrans" cxnId="{6F8351A3-56D7-40AD-865E-636348411CC8}">
      <dgm:prSet/>
      <dgm:spPr/>
    </dgm:pt>
    <dgm:pt modelId="{D0309AA2-A45F-43C3-872A-1505A208161B}" type="sibTrans" cxnId="{6F8351A3-56D7-40AD-865E-636348411CC8}">
      <dgm:prSet/>
      <dgm:spPr/>
    </dgm:pt>
    <dgm:pt modelId="{156E50BB-D9CF-4138-A1BD-FFCF70ECFE26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Calibri Light" panose="020F0302020204030204"/>
            </a:rPr>
            <a:t>What are the general trends of happiness over the years? Increasing or decreasing</a:t>
          </a:r>
        </a:p>
      </dgm:t>
    </dgm:pt>
    <dgm:pt modelId="{604F368B-CAE0-4C2B-8DDD-C4E98C7A6696}" type="parTrans" cxnId="{CCB5B3A1-94B2-4DA4-B7E2-7590BB42891A}">
      <dgm:prSet/>
      <dgm:spPr/>
    </dgm:pt>
    <dgm:pt modelId="{836DBCA9-8D1C-40ED-92CA-4878A7EAC035}" type="sibTrans" cxnId="{CCB5B3A1-94B2-4DA4-B7E2-7590BB42891A}">
      <dgm:prSet/>
      <dgm:spPr/>
    </dgm:pt>
    <dgm:pt modelId="{C2DDE3C4-0B33-4A59-9957-89230ACC0377}" type="pres">
      <dgm:prSet presAssocID="{B6F842DB-2C52-4AA9-9F1A-EDB4876A5C14}" presName="vert0" presStyleCnt="0">
        <dgm:presLayoutVars>
          <dgm:dir/>
          <dgm:animOne val="branch"/>
          <dgm:animLvl val="lvl"/>
        </dgm:presLayoutVars>
      </dgm:prSet>
      <dgm:spPr/>
    </dgm:pt>
    <dgm:pt modelId="{A015D593-3B3C-4000-B0EA-4601EA9CBE53}" type="pres">
      <dgm:prSet presAssocID="{DC914C9F-C968-4D8A-8A52-BD3EC0F66F43}" presName="thickLine" presStyleLbl="alignNode1" presStyleIdx="0" presStyleCnt="5"/>
      <dgm:spPr/>
    </dgm:pt>
    <dgm:pt modelId="{E7C7963E-A985-4E7C-9845-FC2E02B5007D}" type="pres">
      <dgm:prSet presAssocID="{DC914C9F-C968-4D8A-8A52-BD3EC0F66F43}" presName="horz1" presStyleCnt="0"/>
      <dgm:spPr/>
    </dgm:pt>
    <dgm:pt modelId="{A56AE09F-B9EC-4FE6-968D-44D74E03DDA0}" type="pres">
      <dgm:prSet presAssocID="{DC914C9F-C968-4D8A-8A52-BD3EC0F66F43}" presName="tx1" presStyleLbl="revTx" presStyleIdx="0" presStyleCnt="5"/>
      <dgm:spPr/>
    </dgm:pt>
    <dgm:pt modelId="{F0A8F18D-9E2B-4D33-8093-6B5ABE134381}" type="pres">
      <dgm:prSet presAssocID="{DC914C9F-C968-4D8A-8A52-BD3EC0F66F43}" presName="vert1" presStyleCnt="0"/>
      <dgm:spPr/>
    </dgm:pt>
    <dgm:pt modelId="{3D33CF98-7925-478C-A9D4-D6303367330A}" type="pres">
      <dgm:prSet presAssocID="{D3B5A420-C1B5-4598-BCFF-3E686A5405A5}" presName="thickLine" presStyleLbl="alignNode1" presStyleIdx="1" presStyleCnt="5"/>
      <dgm:spPr/>
    </dgm:pt>
    <dgm:pt modelId="{A9CCE2A3-0FED-4C4B-A868-EE614FF16F78}" type="pres">
      <dgm:prSet presAssocID="{D3B5A420-C1B5-4598-BCFF-3E686A5405A5}" presName="horz1" presStyleCnt="0"/>
      <dgm:spPr/>
    </dgm:pt>
    <dgm:pt modelId="{74BB5885-0997-45DE-A700-3C9BBB94C5D2}" type="pres">
      <dgm:prSet presAssocID="{D3B5A420-C1B5-4598-BCFF-3E686A5405A5}" presName="tx1" presStyleLbl="revTx" presStyleIdx="1" presStyleCnt="5"/>
      <dgm:spPr/>
    </dgm:pt>
    <dgm:pt modelId="{077E71B2-88A5-4B5E-BD0C-677A4710002E}" type="pres">
      <dgm:prSet presAssocID="{D3B5A420-C1B5-4598-BCFF-3E686A5405A5}" presName="vert1" presStyleCnt="0"/>
      <dgm:spPr/>
    </dgm:pt>
    <dgm:pt modelId="{16B974C6-593B-4099-98E8-66827EF260DD}" type="pres">
      <dgm:prSet presAssocID="{156E50BB-D9CF-4138-A1BD-FFCF70ECFE26}" presName="thickLine" presStyleLbl="alignNode1" presStyleIdx="2" presStyleCnt="5"/>
      <dgm:spPr/>
    </dgm:pt>
    <dgm:pt modelId="{FBC044E2-325C-4145-96EE-C5226163571D}" type="pres">
      <dgm:prSet presAssocID="{156E50BB-D9CF-4138-A1BD-FFCF70ECFE26}" presName="horz1" presStyleCnt="0"/>
      <dgm:spPr/>
    </dgm:pt>
    <dgm:pt modelId="{80CF0271-007A-486A-998A-5C6B778916CE}" type="pres">
      <dgm:prSet presAssocID="{156E50BB-D9CF-4138-A1BD-FFCF70ECFE26}" presName="tx1" presStyleLbl="revTx" presStyleIdx="2" presStyleCnt="5"/>
      <dgm:spPr/>
    </dgm:pt>
    <dgm:pt modelId="{5F9DF0FF-068F-4504-9F5B-4CF4C71157CF}" type="pres">
      <dgm:prSet presAssocID="{156E50BB-D9CF-4138-A1BD-FFCF70ECFE26}" presName="vert1" presStyleCnt="0"/>
      <dgm:spPr/>
    </dgm:pt>
    <dgm:pt modelId="{C4ED8101-A56D-4D9A-8ACB-5E27969806A6}" type="pres">
      <dgm:prSet presAssocID="{03711289-5B01-4A05-9B38-A30E372CE441}" presName="thickLine" presStyleLbl="alignNode1" presStyleIdx="3" presStyleCnt="5"/>
      <dgm:spPr/>
    </dgm:pt>
    <dgm:pt modelId="{5504D8D3-FF50-4936-9602-2E48C41D51C3}" type="pres">
      <dgm:prSet presAssocID="{03711289-5B01-4A05-9B38-A30E372CE441}" presName="horz1" presStyleCnt="0"/>
      <dgm:spPr/>
    </dgm:pt>
    <dgm:pt modelId="{A1A588BE-6508-4266-858C-C17B4C5B2BC7}" type="pres">
      <dgm:prSet presAssocID="{03711289-5B01-4A05-9B38-A30E372CE441}" presName="tx1" presStyleLbl="revTx" presStyleIdx="3" presStyleCnt="5"/>
      <dgm:spPr/>
    </dgm:pt>
    <dgm:pt modelId="{58840ADC-928C-4F9E-8D16-15C9D8E71488}" type="pres">
      <dgm:prSet presAssocID="{03711289-5B01-4A05-9B38-A30E372CE441}" presName="vert1" presStyleCnt="0"/>
      <dgm:spPr/>
    </dgm:pt>
    <dgm:pt modelId="{3F234CCF-4E76-4210-BA81-249F70EF5C20}" type="pres">
      <dgm:prSet presAssocID="{2F2D8685-C4A8-426E-9C7F-FBAC354BD8C3}" presName="thickLine" presStyleLbl="alignNode1" presStyleIdx="4" presStyleCnt="5"/>
      <dgm:spPr/>
    </dgm:pt>
    <dgm:pt modelId="{FF592F26-6523-45B0-9CD5-F9482ADB73ED}" type="pres">
      <dgm:prSet presAssocID="{2F2D8685-C4A8-426E-9C7F-FBAC354BD8C3}" presName="horz1" presStyleCnt="0"/>
      <dgm:spPr/>
    </dgm:pt>
    <dgm:pt modelId="{30B9DB27-2ECF-4A5C-A102-7B60D80ACBA9}" type="pres">
      <dgm:prSet presAssocID="{2F2D8685-C4A8-426E-9C7F-FBAC354BD8C3}" presName="tx1" presStyleLbl="revTx" presStyleIdx="4" presStyleCnt="5"/>
      <dgm:spPr/>
    </dgm:pt>
    <dgm:pt modelId="{8FCE538D-DFE9-4D75-B83C-DA2E445D15FA}" type="pres">
      <dgm:prSet presAssocID="{2F2D8685-C4A8-426E-9C7F-FBAC354BD8C3}" presName="vert1" presStyleCnt="0"/>
      <dgm:spPr/>
    </dgm:pt>
  </dgm:ptLst>
  <dgm:cxnLst>
    <dgm:cxn modelId="{DD6EDA3E-78DC-43B1-8E9F-C23D57390522}" srcId="{B6F842DB-2C52-4AA9-9F1A-EDB4876A5C14}" destId="{2F2D8685-C4A8-426E-9C7F-FBAC354BD8C3}" srcOrd="4" destOrd="0" parTransId="{4AD45836-6540-408C-A8AF-8DF59B0811FD}" sibTransId="{7DFE876F-744A-45CD-AA29-F9D4F92AE741}"/>
    <dgm:cxn modelId="{66FBDF66-0144-4C91-97C1-4634CB12B618}" srcId="{B6F842DB-2C52-4AA9-9F1A-EDB4876A5C14}" destId="{03711289-5B01-4A05-9B38-A30E372CE441}" srcOrd="3" destOrd="0" parTransId="{69B68D61-4E06-45E1-AF90-70210A6DD4E2}" sibTransId="{3A7E4C61-2F26-42B4-8781-00464C3332A8}"/>
    <dgm:cxn modelId="{2C94BF4C-953F-4534-B3C4-B1B40FA963BD}" type="presOf" srcId="{156E50BB-D9CF-4138-A1BD-FFCF70ECFE26}" destId="{80CF0271-007A-486A-998A-5C6B778916CE}" srcOrd="0" destOrd="0" presId="urn:microsoft.com/office/officeart/2008/layout/LinedList"/>
    <dgm:cxn modelId="{9A3EA854-8401-4207-823A-733B80EA87C0}" srcId="{B6F842DB-2C52-4AA9-9F1A-EDB4876A5C14}" destId="{DC914C9F-C968-4D8A-8A52-BD3EC0F66F43}" srcOrd="0" destOrd="0" parTransId="{B1588C03-4335-445F-9072-24290684F391}" sibTransId="{926FF36F-E152-4F8A-ABC5-FFB49D456D29}"/>
    <dgm:cxn modelId="{AF9CB37A-1BB5-4ECA-AD70-671E5B3092F9}" type="presOf" srcId="{DC914C9F-C968-4D8A-8A52-BD3EC0F66F43}" destId="{A56AE09F-B9EC-4FE6-968D-44D74E03DDA0}" srcOrd="0" destOrd="0" presId="urn:microsoft.com/office/officeart/2008/layout/LinedList"/>
    <dgm:cxn modelId="{CCB5B3A1-94B2-4DA4-B7E2-7590BB42891A}" srcId="{B6F842DB-2C52-4AA9-9F1A-EDB4876A5C14}" destId="{156E50BB-D9CF-4138-A1BD-FFCF70ECFE26}" srcOrd="2" destOrd="0" parTransId="{604F368B-CAE0-4C2B-8DDD-C4E98C7A6696}" sibTransId="{836DBCA9-8D1C-40ED-92CA-4878A7EAC035}"/>
    <dgm:cxn modelId="{6F8351A3-56D7-40AD-865E-636348411CC8}" srcId="{B6F842DB-2C52-4AA9-9F1A-EDB4876A5C14}" destId="{D3B5A420-C1B5-4598-BCFF-3E686A5405A5}" srcOrd="1" destOrd="0" parTransId="{E1606634-5980-4357-ABBF-70BE8C11E1F5}" sibTransId="{D0309AA2-A45F-43C3-872A-1505A208161B}"/>
    <dgm:cxn modelId="{839C7FCA-BDD7-460B-8AFE-CFBCAAF7C3DA}" type="presOf" srcId="{2F2D8685-C4A8-426E-9C7F-FBAC354BD8C3}" destId="{30B9DB27-2ECF-4A5C-A102-7B60D80ACBA9}" srcOrd="0" destOrd="0" presId="urn:microsoft.com/office/officeart/2008/layout/LinedList"/>
    <dgm:cxn modelId="{E8A1D9D4-63DC-4BDD-B2AF-20EF27DF78A4}" type="presOf" srcId="{D3B5A420-C1B5-4598-BCFF-3E686A5405A5}" destId="{74BB5885-0997-45DE-A700-3C9BBB94C5D2}" srcOrd="0" destOrd="0" presId="urn:microsoft.com/office/officeart/2008/layout/LinedList"/>
    <dgm:cxn modelId="{34B5BCEF-5BF7-48A9-B5AC-42CF3F57449C}" type="presOf" srcId="{03711289-5B01-4A05-9B38-A30E372CE441}" destId="{A1A588BE-6508-4266-858C-C17B4C5B2BC7}" srcOrd="0" destOrd="0" presId="urn:microsoft.com/office/officeart/2008/layout/LinedList"/>
    <dgm:cxn modelId="{D9C5B1F0-D4A5-4167-9F8E-7DDDD896143E}" type="presOf" srcId="{B6F842DB-2C52-4AA9-9F1A-EDB4876A5C14}" destId="{C2DDE3C4-0B33-4A59-9957-89230ACC0377}" srcOrd="0" destOrd="0" presId="urn:microsoft.com/office/officeart/2008/layout/LinedList"/>
    <dgm:cxn modelId="{0702FB38-152F-4E61-81F4-F6D218943694}" type="presParOf" srcId="{C2DDE3C4-0B33-4A59-9957-89230ACC0377}" destId="{A015D593-3B3C-4000-B0EA-4601EA9CBE53}" srcOrd="0" destOrd="0" presId="urn:microsoft.com/office/officeart/2008/layout/LinedList"/>
    <dgm:cxn modelId="{573F2A9C-7E19-4AA6-AA5A-289336E03ED2}" type="presParOf" srcId="{C2DDE3C4-0B33-4A59-9957-89230ACC0377}" destId="{E7C7963E-A985-4E7C-9845-FC2E02B5007D}" srcOrd="1" destOrd="0" presId="urn:microsoft.com/office/officeart/2008/layout/LinedList"/>
    <dgm:cxn modelId="{CC8CA846-B18F-4FDD-AFA2-C6FEA83D0B1C}" type="presParOf" srcId="{E7C7963E-A985-4E7C-9845-FC2E02B5007D}" destId="{A56AE09F-B9EC-4FE6-968D-44D74E03DDA0}" srcOrd="0" destOrd="0" presId="urn:microsoft.com/office/officeart/2008/layout/LinedList"/>
    <dgm:cxn modelId="{0FBF2255-1FA5-4610-B16E-CCF025CE8105}" type="presParOf" srcId="{E7C7963E-A985-4E7C-9845-FC2E02B5007D}" destId="{F0A8F18D-9E2B-4D33-8093-6B5ABE134381}" srcOrd="1" destOrd="0" presId="urn:microsoft.com/office/officeart/2008/layout/LinedList"/>
    <dgm:cxn modelId="{5441C607-10FD-416F-9E62-D07CA2E9EF25}" type="presParOf" srcId="{C2DDE3C4-0B33-4A59-9957-89230ACC0377}" destId="{3D33CF98-7925-478C-A9D4-D6303367330A}" srcOrd="2" destOrd="0" presId="urn:microsoft.com/office/officeart/2008/layout/LinedList"/>
    <dgm:cxn modelId="{A2093BD3-DDED-4AD5-A085-6B1736189FA9}" type="presParOf" srcId="{C2DDE3C4-0B33-4A59-9957-89230ACC0377}" destId="{A9CCE2A3-0FED-4C4B-A868-EE614FF16F78}" srcOrd="3" destOrd="0" presId="urn:microsoft.com/office/officeart/2008/layout/LinedList"/>
    <dgm:cxn modelId="{3788676D-56CF-4DEE-B69E-CEB672DB0B65}" type="presParOf" srcId="{A9CCE2A3-0FED-4C4B-A868-EE614FF16F78}" destId="{74BB5885-0997-45DE-A700-3C9BBB94C5D2}" srcOrd="0" destOrd="0" presId="urn:microsoft.com/office/officeart/2008/layout/LinedList"/>
    <dgm:cxn modelId="{8FA883ED-C36C-4D27-B8DA-5011BD31DA5E}" type="presParOf" srcId="{A9CCE2A3-0FED-4C4B-A868-EE614FF16F78}" destId="{077E71B2-88A5-4B5E-BD0C-677A4710002E}" srcOrd="1" destOrd="0" presId="urn:microsoft.com/office/officeart/2008/layout/LinedList"/>
    <dgm:cxn modelId="{5E8D31A9-4049-4C3C-A161-2E60326FB933}" type="presParOf" srcId="{C2DDE3C4-0B33-4A59-9957-89230ACC0377}" destId="{16B974C6-593B-4099-98E8-66827EF260DD}" srcOrd="4" destOrd="0" presId="urn:microsoft.com/office/officeart/2008/layout/LinedList"/>
    <dgm:cxn modelId="{9D102FE5-CCFB-4D14-ABF7-515A96BB4A2A}" type="presParOf" srcId="{C2DDE3C4-0B33-4A59-9957-89230ACC0377}" destId="{FBC044E2-325C-4145-96EE-C5226163571D}" srcOrd="5" destOrd="0" presId="urn:microsoft.com/office/officeart/2008/layout/LinedList"/>
    <dgm:cxn modelId="{E30875F4-7EA9-41B1-807D-930B75348BE4}" type="presParOf" srcId="{FBC044E2-325C-4145-96EE-C5226163571D}" destId="{80CF0271-007A-486A-998A-5C6B778916CE}" srcOrd="0" destOrd="0" presId="urn:microsoft.com/office/officeart/2008/layout/LinedList"/>
    <dgm:cxn modelId="{E15C2410-1FF5-4E11-8B15-0B91F2C1D350}" type="presParOf" srcId="{FBC044E2-325C-4145-96EE-C5226163571D}" destId="{5F9DF0FF-068F-4504-9F5B-4CF4C71157CF}" srcOrd="1" destOrd="0" presId="urn:microsoft.com/office/officeart/2008/layout/LinedList"/>
    <dgm:cxn modelId="{1BA765E8-0B13-44D3-B1AC-AB69FDA1BAD0}" type="presParOf" srcId="{C2DDE3C4-0B33-4A59-9957-89230ACC0377}" destId="{C4ED8101-A56D-4D9A-8ACB-5E27969806A6}" srcOrd="6" destOrd="0" presId="urn:microsoft.com/office/officeart/2008/layout/LinedList"/>
    <dgm:cxn modelId="{24C037D3-C295-436F-A1FC-E523552D819F}" type="presParOf" srcId="{C2DDE3C4-0B33-4A59-9957-89230ACC0377}" destId="{5504D8D3-FF50-4936-9602-2E48C41D51C3}" srcOrd="7" destOrd="0" presId="urn:microsoft.com/office/officeart/2008/layout/LinedList"/>
    <dgm:cxn modelId="{1B05963A-BD54-481C-B779-CF13B8400CDF}" type="presParOf" srcId="{5504D8D3-FF50-4936-9602-2E48C41D51C3}" destId="{A1A588BE-6508-4266-858C-C17B4C5B2BC7}" srcOrd="0" destOrd="0" presId="urn:microsoft.com/office/officeart/2008/layout/LinedList"/>
    <dgm:cxn modelId="{A6FCE2E9-6902-49ED-9CC3-29DDD12A720C}" type="presParOf" srcId="{5504D8D3-FF50-4936-9602-2E48C41D51C3}" destId="{58840ADC-928C-4F9E-8D16-15C9D8E71488}" srcOrd="1" destOrd="0" presId="urn:microsoft.com/office/officeart/2008/layout/LinedList"/>
    <dgm:cxn modelId="{6DE2D934-4F6A-4542-974C-616DB9B74E07}" type="presParOf" srcId="{C2DDE3C4-0B33-4A59-9957-89230ACC0377}" destId="{3F234CCF-4E76-4210-BA81-249F70EF5C20}" srcOrd="8" destOrd="0" presId="urn:microsoft.com/office/officeart/2008/layout/LinedList"/>
    <dgm:cxn modelId="{CB8F5385-333E-4D25-A00A-47B35A41FE30}" type="presParOf" srcId="{C2DDE3C4-0B33-4A59-9957-89230ACC0377}" destId="{FF592F26-6523-45B0-9CD5-F9482ADB73ED}" srcOrd="9" destOrd="0" presId="urn:microsoft.com/office/officeart/2008/layout/LinedList"/>
    <dgm:cxn modelId="{2C1C9F45-5920-405A-B4E4-2756394F4E62}" type="presParOf" srcId="{FF592F26-6523-45B0-9CD5-F9482ADB73ED}" destId="{30B9DB27-2ECF-4A5C-A102-7B60D80ACBA9}" srcOrd="0" destOrd="0" presId="urn:microsoft.com/office/officeart/2008/layout/LinedList"/>
    <dgm:cxn modelId="{1B1FF63B-D6DC-4D07-94AB-BF37F147D400}" type="presParOf" srcId="{FF592F26-6523-45B0-9CD5-F9482ADB73ED}" destId="{8FCE538D-DFE9-4D75-B83C-DA2E445D15F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3FF5AE-2F6E-4EEC-AC36-D7B90A0206FE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9900DDEC-8C7F-4949-814D-7AD59BEADBEF}">
      <dgm:prSet/>
      <dgm:spPr/>
      <dgm:t>
        <a:bodyPr/>
        <a:lstStyle/>
        <a:p>
          <a:r>
            <a:rPr lang="en-US"/>
            <a:t>We used data from the World Happiness Report for different countries from year 2015 to year 2019.</a:t>
          </a:r>
        </a:p>
      </dgm:t>
    </dgm:pt>
    <dgm:pt modelId="{1132FF6B-92E8-4632-A8F2-E5AA49BFEF9F}" type="parTrans" cxnId="{4E16BB01-CADB-47AB-AFBA-CA996E817AC7}">
      <dgm:prSet/>
      <dgm:spPr/>
      <dgm:t>
        <a:bodyPr/>
        <a:lstStyle/>
        <a:p>
          <a:endParaRPr lang="en-US"/>
        </a:p>
      </dgm:t>
    </dgm:pt>
    <dgm:pt modelId="{0892B22F-5814-49CF-A86F-7DE3FD95BE3C}" type="sibTrans" cxnId="{4E16BB01-CADB-47AB-AFBA-CA996E817AC7}">
      <dgm:prSet/>
      <dgm:spPr/>
      <dgm:t>
        <a:bodyPr/>
        <a:lstStyle/>
        <a:p>
          <a:endParaRPr lang="en-US"/>
        </a:p>
      </dgm:t>
    </dgm:pt>
    <dgm:pt modelId="{C321B963-0FDB-4031-B1FF-7D6948E8439A}">
      <dgm:prSet/>
      <dgm:spPr/>
      <dgm:t>
        <a:bodyPr/>
        <a:lstStyle/>
        <a:p>
          <a:r>
            <a:rPr lang="en-US"/>
            <a:t>The World Happiness Report is a landmark survey of the state of global happiness that ranks countries by how happy their citizens perceive themselves to be. </a:t>
          </a:r>
        </a:p>
      </dgm:t>
    </dgm:pt>
    <dgm:pt modelId="{144BC421-09E5-442E-9BC1-BFDFC1AC693A}" type="parTrans" cxnId="{D92D24CE-B1DC-4749-A3E0-8721872E1EA4}">
      <dgm:prSet/>
      <dgm:spPr/>
      <dgm:t>
        <a:bodyPr/>
        <a:lstStyle/>
        <a:p>
          <a:endParaRPr lang="en-US"/>
        </a:p>
      </dgm:t>
    </dgm:pt>
    <dgm:pt modelId="{DAACA452-5F22-4E39-8778-6E36FF4F5CBB}" type="sibTrans" cxnId="{D92D24CE-B1DC-4749-A3E0-8721872E1EA4}">
      <dgm:prSet/>
      <dgm:spPr/>
      <dgm:t>
        <a:bodyPr/>
        <a:lstStyle/>
        <a:p>
          <a:endParaRPr lang="en-US"/>
        </a:p>
      </dgm:t>
    </dgm:pt>
    <dgm:pt modelId="{144520D6-EA8F-43A1-ACDD-FE001F8AF71C}">
      <dgm:prSet/>
      <dgm:spPr/>
      <dgm:t>
        <a:bodyPr/>
        <a:lstStyle/>
        <a:p>
          <a:r>
            <a:rPr lang="en-US"/>
            <a:t>The report gains global recognition as governments, organizations and civil society increasingly use happiness indicators to inform their policy-making decisions.</a:t>
          </a:r>
        </a:p>
      </dgm:t>
    </dgm:pt>
    <dgm:pt modelId="{7B6A2992-FF59-4686-AF54-E5C4BCF07C96}" type="parTrans" cxnId="{096F9346-9817-4887-8667-1C8A9D458F23}">
      <dgm:prSet/>
      <dgm:spPr/>
      <dgm:t>
        <a:bodyPr/>
        <a:lstStyle/>
        <a:p>
          <a:endParaRPr lang="en-US"/>
        </a:p>
      </dgm:t>
    </dgm:pt>
    <dgm:pt modelId="{166857C4-1EC7-4A78-817D-81788237BD62}" type="sibTrans" cxnId="{096F9346-9817-4887-8667-1C8A9D458F23}">
      <dgm:prSet/>
      <dgm:spPr/>
      <dgm:t>
        <a:bodyPr/>
        <a:lstStyle/>
        <a:p>
          <a:endParaRPr lang="en-US"/>
        </a:p>
      </dgm:t>
    </dgm:pt>
    <dgm:pt modelId="{1BAD01A7-C778-47A0-870D-45D2A8AFC45A}" type="pres">
      <dgm:prSet presAssocID="{B83FF5AE-2F6E-4EEC-AC36-D7B90A0206FE}" presName="linear" presStyleCnt="0">
        <dgm:presLayoutVars>
          <dgm:animLvl val="lvl"/>
          <dgm:resizeHandles val="exact"/>
        </dgm:presLayoutVars>
      </dgm:prSet>
      <dgm:spPr/>
    </dgm:pt>
    <dgm:pt modelId="{3D171D15-024E-4D1D-B7E2-765502D2CD6E}" type="pres">
      <dgm:prSet presAssocID="{9900DDEC-8C7F-4949-814D-7AD59BEADB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0CBE24-20FE-43EA-8C50-963DEC0C0570}" type="pres">
      <dgm:prSet presAssocID="{0892B22F-5814-49CF-A86F-7DE3FD95BE3C}" presName="spacer" presStyleCnt="0"/>
      <dgm:spPr/>
    </dgm:pt>
    <dgm:pt modelId="{FB63112C-77DE-4F40-8C09-190ED78CE076}" type="pres">
      <dgm:prSet presAssocID="{C321B963-0FDB-4031-B1FF-7D6948E8439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112AE22-E1FB-4FCB-AB8A-AF7E836DF131}" type="pres">
      <dgm:prSet presAssocID="{DAACA452-5F22-4E39-8778-6E36FF4F5CBB}" presName="spacer" presStyleCnt="0"/>
      <dgm:spPr/>
    </dgm:pt>
    <dgm:pt modelId="{091ABB55-75D1-496C-A763-AFCAA1CBC3ED}" type="pres">
      <dgm:prSet presAssocID="{144520D6-EA8F-43A1-ACDD-FE001F8AF71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E16BB01-CADB-47AB-AFBA-CA996E817AC7}" srcId="{B83FF5AE-2F6E-4EEC-AC36-D7B90A0206FE}" destId="{9900DDEC-8C7F-4949-814D-7AD59BEADBEF}" srcOrd="0" destOrd="0" parTransId="{1132FF6B-92E8-4632-A8F2-E5AA49BFEF9F}" sibTransId="{0892B22F-5814-49CF-A86F-7DE3FD95BE3C}"/>
    <dgm:cxn modelId="{79ECC10E-E6D0-47D1-9193-FD7FE4C1D79F}" type="presOf" srcId="{C321B963-0FDB-4031-B1FF-7D6948E8439A}" destId="{FB63112C-77DE-4F40-8C09-190ED78CE076}" srcOrd="0" destOrd="0" presId="urn:microsoft.com/office/officeart/2005/8/layout/vList2"/>
    <dgm:cxn modelId="{C77DDC32-3D48-4670-87DD-F8176FE3038D}" type="presOf" srcId="{144520D6-EA8F-43A1-ACDD-FE001F8AF71C}" destId="{091ABB55-75D1-496C-A763-AFCAA1CBC3ED}" srcOrd="0" destOrd="0" presId="urn:microsoft.com/office/officeart/2005/8/layout/vList2"/>
    <dgm:cxn modelId="{096F9346-9817-4887-8667-1C8A9D458F23}" srcId="{B83FF5AE-2F6E-4EEC-AC36-D7B90A0206FE}" destId="{144520D6-EA8F-43A1-ACDD-FE001F8AF71C}" srcOrd="2" destOrd="0" parTransId="{7B6A2992-FF59-4686-AF54-E5C4BCF07C96}" sibTransId="{166857C4-1EC7-4A78-817D-81788237BD62}"/>
    <dgm:cxn modelId="{437B95B3-77A6-49C8-95FA-08E02051B4D3}" type="presOf" srcId="{9900DDEC-8C7F-4949-814D-7AD59BEADBEF}" destId="{3D171D15-024E-4D1D-B7E2-765502D2CD6E}" srcOrd="0" destOrd="0" presId="urn:microsoft.com/office/officeart/2005/8/layout/vList2"/>
    <dgm:cxn modelId="{2BC472C3-56F1-4164-A5A8-7BA19A1003EE}" type="presOf" srcId="{B83FF5AE-2F6E-4EEC-AC36-D7B90A0206FE}" destId="{1BAD01A7-C778-47A0-870D-45D2A8AFC45A}" srcOrd="0" destOrd="0" presId="urn:microsoft.com/office/officeart/2005/8/layout/vList2"/>
    <dgm:cxn modelId="{D92D24CE-B1DC-4749-A3E0-8721872E1EA4}" srcId="{B83FF5AE-2F6E-4EEC-AC36-D7B90A0206FE}" destId="{C321B963-0FDB-4031-B1FF-7D6948E8439A}" srcOrd="1" destOrd="0" parTransId="{144BC421-09E5-442E-9BC1-BFDFC1AC693A}" sibTransId="{DAACA452-5F22-4E39-8778-6E36FF4F5CBB}"/>
    <dgm:cxn modelId="{6BA1DDBF-2F90-4BB6-ABF4-EE250CA351AA}" type="presParOf" srcId="{1BAD01A7-C778-47A0-870D-45D2A8AFC45A}" destId="{3D171D15-024E-4D1D-B7E2-765502D2CD6E}" srcOrd="0" destOrd="0" presId="urn:microsoft.com/office/officeart/2005/8/layout/vList2"/>
    <dgm:cxn modelId="{42EE6C29-45A7-44EF-B8DB-932D6F31732A}" type="presParOf" srcId="{1BAD01A7-C778-47A0-870D-45D2A8AFC45A}" destId="{560CBE24-20FE-43EA-8C50-963DEC0C0570}" srcOrd="1" destOrd="0" presId="urn:microsoft.com/office/officeart/2005/8/layout/vList2"/>
    <dgm:cxn modelId="{3FAE32CB-A7A8-49ED-AB26-D3CFA84F26BD}" type="presParOf" srcId="{1BAD01A7-C778-47A0-870D-45D2A8AFC45A}" destId="{FB63112C-77DE-4F40-8C09-190ED78CE076}" srcOrd="2" destOrd="0" presId="urn:microsoft.com/office/officeart/2005/8/layout/vList2"/>
    <dgm:cxn modelId="{DB7E9ABA-6334-4D5E-87F8-040E3FB07840}" type="presParOf" srcId="{1BAD01A7-C778-47A0-870D-45D2A8AFC45A}" destId="{9112AE22-E1FB-4FCB-AB8A-AF7E836DF131}" srcOrd="3" destOrd="0" presId="urn:microsoft.com/office/officeart/2005/8/layout/vList2"/>
    <dgm:cxn modelId="{371BE404-E90C-459F-A351-5C4D60AFC3D7}" type="presParOf" srcId="{1BAD01A7-C778-47A0-870D-45D2A8AFC45A}" destId="{091ABB55-75D1-496C-A763-AFCAA1CBC3E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 rtl="0"/>
          <a:r>
            <a:rPr lang="en-US" b="1">
              <a:latin typeface="Gill Sans MT"/>
              <a:ea typeface="Calibri"/>
              <a:cs typeface="Calibri"/>
            </a:rPr>
            <a:t>Merging &amp; Cleaning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pPr rtl="0"/>
          <a:r>
            <a:rPr lang="en-US" b="1">
              <a:latin typeface="Gill Sans MT"/>
              <a:ea typeface="Calibri"/>
              <a:cs typeface="Calibri"/>
            </a:rPr>
            <a:t>EDA 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b="1">
              <a:latin typeface="Gill Sans MT"/>
              <a:ea typeface="Calibri"/>
              <a:cs typeface="Calibri"/>
            </a:rPr>
            <a:t>Modeling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endParaRPr lang="en-US"/>
        </a:p>
      </dgm:t>
    </dgm:pt>
    <dgm:pt modelId="{F837A1F4-A5EB-4C7A-B947-0B5DDB797D43}" type="pres">
      <dgm:prSet presAssocID="{D4503D04-C97E-4622-AE07-D0307CB3B4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26DFAC-EA81-46A2-BEC0-98B4B0A45CC2}" type="pres">
      <dgm:prSet presAssocID="{AAC263CB-8256-4B03-92FE-1622698FB3E9}" presName="hierRoot1" presStyleCnt="0"/>
      <dgm:spPr/>
    </dgm:pt>
    <dgm:pt modelId="{632863CC-F7D8-4271-B0A4-C2B1D4160ADF}" type="pres">
      <dgm:prSet presAssocID="{AAC263CB-8256-4B03-92FE-1622698FB3E9}" presName="composite" presStyleCnt="0"/>
      <dgm:spPr/>
    </dgm:pt>
    <dgm:pt modelId="{8BE51E3A-3CDB-4E12-992A-EC5192EB941E}" type="pres">
      <dgm:prSet presAssocID="{AAC263CB-8256-4B03-92FE-1622698FB3E9}" presName="background" presStyleLbl="node0" presStyleIdx="0" presStyleCnt="3"/>
      <dgm:spPr/>
    </dgm:pt>
    <dgm:pt modelId="{CA0311D7-8A75-46D3-9CFD-5564B4371A5F}" type="pres">
      <dgm:prSet presAssocID="{AAC263CB-8256-4B03-92FE-1622698FB3E9}" presName="text" presStyleLbl="fgAcc0" presStyleIdx="0" presStyleCnt="3">
        <dgm:presLayoutVars>
          <dgm:chPref val="3"/>
        </dgm:presLayoutVars>
      </dgm:prSet>
      <dgm:spPr/>
    </dgm:pt>
    <dgm:pt modelId="{3E3C4541-E3B1-4334-BB2B-D07F113E9D0F}" type="pres">
      <dgm:prSet presAssocID="{AAC263CB-8256-4B03-92FE-1622698FB3E9}" presName="hierChild2" presStyleCnt="0"/>
      <dgm:spPr/>
    </dgm:pt>
    <dgm:pt modelId="{08FF7A07-B4BC-4EB0-B2EE-BC794BC44497}" type="pres">
      <dgm:prSet presAssocID="{4E8D2E69-0173-4BD3-B96A-7A9C5DD12B47}" presName="hierRoot1" presStyleCnt="0"/>
      <dgm:spPr/>
    </dgm:pt>
    <dgm:pt modelId="{78A973D1-8A46-48A7-ADBE-5478D4C2E30F}" type="pres">
      <dgm:prSet presAssocID="{4E8D2E69-0173-4BD3-B96A-7A9C5DD12B47}" presName="composite" presStyleCnt="0"/>
      <dgm:spPr/>
    </dgm:pt>
    <dgm:pt modelId="{AB06F29F-6184-4BA5-83B5-13FB8B40C71E}" type="pres">
      <dgm:prSet presAssocID="{4E8D2E69-0173-4BD3-B96A-7A9C5DD12B47}" presName="background" presStyleLbl="node0" presStyleIdx="1" presStyleCnt="3"/>
      <dgm:spPr/>
    </dgm:pt>
    <dgm:pt modelId="{BF16A262-32F0-4020-B5F0-F31462E2EF7F}" type="pres">
      <dgm:prSet presAssocID="{4E8D2E69-0173-4BD3-B96A-7A9C5DD12B47}" presName="text" presStyleLbl="fgAcc0" presStyleIdx="1" presStyleCnt="3">
        <dgm:presLayoutVars>
          <dgm:chPref val="3"/>
        </dgm:presLayoutVars>
      </dgm:prSet>
      <dgm:spPr/>
    </dgm:pt>
    <dgm:pt modelId="{CC759BDD-428B-47C3-9976-E1CB17BBA9BE}" type="pres">
      <dgm:prSet presAssocID="{4E8D2E69-0173-4BD3-B96A-7A9C5DD12B47}" presName="hierChild2" presStyleCnt="0"/>
      <dgm:spPr/>
    </dgm:pt>
    <dgm:pt modelId="{7AD8CBDA-77DF-4899-8180-3334AB47B6D5}" type="pres">
      <dgm:prSet presAssocID="{93A6A030-ABAB-4EFA-B539-0FDB3E07C1EF}" presName="hierRoot1" presStyleCnt="0"/>
      <dgm:spPr/>
    </dgm:pt>
    <dgm:pt modelId="{6B6E5C67-C95B-4503-A3A4-89F88A0B3241}" type="pres">
      <dgm:prSet presAssocID="{93A6A030-ABAB-4EFA-B539-0FDB3E07C1EF}" presName="composite" presStyleCnt="0"/>
      <dgm:spPr/>
    </dgm:pt>
    <dgm:pt modelId="{6F9710DF-90EA-4FB0-8676-EB96102A76B5}" type="pres">
      <dgm:prSet presAssocID="{93A6A030-ABAB-4EFA-B539-0FDB3E07C1EF}" presName="background" presStyleLbl="node0" presStyleIdx="2" presStyleCnt="3"/>
      <dgm:spPr/>
    </dgm:pt>
    <dgm:pt modelId="{49FF25F3-2F6A-4A78-895F-EB76DF15CE05}" type="pres">
      <dgm:prSet presAssocID="{93A6A030-ABAB-4EFA-B539-0FDB3E07C1EF}" presName="text" presStyleLbl="fgAcc0" presStyleIdx="2" presStyleCnt="3">
        <dgm:presLayoutVars>
          <dgm:chPref val="3"/>
        </dgm:presLayoutVars>
      </dgm:prSet>
      <dgm:spPr/>
    </dgm:pt>
    <dgm:pt modelId="{592073D4-5313-4324-89AB-EF44717C39A5}" type="pres">
      <dgm:prSet presAssocID="{93A6A030-ABAB-4EFA-B539-0FDB3E07C1EF}" presName="hierChild2" presStyleCnt="0"/>
      <dgm:spPr/>
    </dgm:pt>
  </dgm:ptLst>
  <dgm:cxnLst>
    <dgm:cxn modelId="{4690B23D-BDDE-434D-9CC2-1D4CA37FE93D}" type="presOf" srcId="{AAC263CB-8256-4B03-92FE-1622698FB3E9}" destId="{CA0311D7-8A75-46D3-9CFD-5564B4371A5F}" srcOrd="0" destOrd="0" presId="urn:microsoft.com/office/officeart/2005/8/layout/hierarchy1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1A423E6C-002F-4779-9326-76CDA1CD42EC}" type="presOf" srcId="{93A6A030-ABAB-4EFA-B539-0FDB3E07C1EF}" destId="{49FF25F3-2F6A-4A78-895F-EB76DF15CE05}" srcOrd="0" destOrd="0" presId="urn:microsoft.com/office/officeart/2005/8/layout/hierarchy1"/>
    <dgm:cxn modelId="{78544D4C-5B32-4931-A686-BE2A6FBC4ECE}" type="presOf" srcId="{D4503D04-C97E-4622-AE07-D0307CB3B4CA}" destId="{F837A1F4-A5EB-4C7A-B947-0B5DDB797D43}" srcOrd="0" destOrd="0" presId="urn:microsoft.com/office/officeart/2005/8/layout/hierarchy1"/>
    <dgm:cxn modelId="{5AC5F978-F693-4E7C-A547-D69387C0F7EB}" type="presOf" srcId="{4E8D2E69-0173-4BD3-B96A-7A9C5DD12B47}" destId="{BF16A262-32F0-4020-B5F0-F31462E2EF7F}" srcOrd="0" destOrd="0" presId="urn:microsoft.com/office/officeart/2005/8/layout/hierarchy1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22BFCD29-B022-4590-91D3-E8D122CF5505}" type="presParOf" srcId="{F837A1F4-A5EB-4C7A-B947-0B5DDB797D43}" destId="{1F26DFAC-EA81-46A2-BEC0-98B4B0A45CC2}" srcOrd="0" destOrd="0" presId="urn:microsoft.com/office/officeart/2005/8/layout/hierarchy1"/>
    <dgm:cxn modelId="{90475419-77AC-40C9-9947-F58F2835A4F1}" type="presParOf" srcId="{1F26DFAC-EA81-46A2-BEC0-98B4B0A45CC2}" destId="{632863CC-F7D8-4271-B0A4-C2B1D4160ADF}" srcOrd="0" destOrd="0" presId="urn:microsoft.com/office/officeart/2005/8/layout/hierarchy1"/>
    <dgm:cxn modelId="{2E508205-3C5B-4989-82FA-4A4FE12B7759}" type="presParOf" srcId="{632863CC-F7D8-4271-B0A4-C2B1D4160ADF}" destId="{8BE51E3A-3CDB-4E12-992A-EC5192EB941E}" srcOrd="0" destOrd="0" presId="urn:microsoft.com/office/officeart/2005/8/layout/hierarchy1"/>
    <dgm:cxn modelId="{06E7CE64-CC42-486A-B22F-0121A0D47DDB}" type="presParOf" srcId="{632863CC-F7D8-4271-B0A4-C2B1D4160ADF}" destId="{CA0311D7-8A75-46D3-9CFD-5564B4371A5F}" srcOrd="1" destOrd="0" presId="urn:microsoft.com/office/officeart/2005/8/layout/hierarchy1"/>
    <dgm:cxn modelId="{2CEFFB6F-82CD-40B5-A8D0-D452726B84D6}" type="presParOf" srcId="{1F26DFAC-EA81-46A2-BEC0-98B4B0A45CC2}" destId="{3E3C4541-E3B1-4334-BB2B-D07F113E9D0F}" srcOrd="1" destOrd="0" presId="urn:microsoft.com/office/officeart/2005/8/layout/hierarchy1"/>
    <dgm:cxn modelId="{05C051E5-661F-4F23-83B6-A7F1FAF93793}" type="presParOf" srcId="{F837A1F4-A5EB-4C7A-B947-0B5DDB797D43}" destId="{08FF7A07-B4BC-4EB0-B2EE-BC794BC44497}" srcOrd="1" destOrd="0" presId="urn:microsoft.com/office/officeart/2005/8/layout/hierarchy1"/>
    <dgm:cxn modelId="{3704A4BB-1A64-460F-9C2B-C228E4F882F3}" type="presParOf" srcId="{08FF7A07-B4BC-4EB0-B2EE-BC794BC44497}" destId="{78A973D1-8A46-48A7-ADBE-5478D4C2E30F}" srcOrd="0" destOrd="0" presId="urn:microsoft.com/office/officeart/2005/8/layout/hierarchy1"/>
    <dgm:cxn modelId="{4C6A7DAB-0499-4E26-A960-DF8C31C3FC33}" type="presParOf" srcId="{78A973D1-8A46-48A7-ADBE-5478D4C2E30F}" destId="{AB06F29F-6184-4BA5-83B5-13FB8B40C71E}" srcOrd="0" destOrd="0" presId="urn:microsoft.com/office/officeart/2005/8/layout/hierarchy1"/>
    <dgm:cxn modelId="{AC28E529-B3CB-4E48-91EB-C1E29C16513F}" type="presParOf" srcId="{78A973D1-8A46-48A7-ADBE-5478D4C2E30F}" destId="{BF16A262-32F0-4020-B5F0-F31462E2EF7F}" srcOrd="1" destOrd="0" presId="urn:microsoft.com/office/officeart/2005/8/layout/hierarchy1"/>
    <dgm:cxn modelId="{980350FC-68AB-48E1-8A16-4E591137A3D9}" type="presParOf" srcId="{08FF7A07-B4BC-4EB0-B2EE-BC794BC44497}" destId="{CC759BDD-428B-47C3-9976-E1CB17BBA9BE}" srcOrd="1" destOrd="0" presId="urn:microsoft.com/office/officeart/2005/8/layout/hierarchy1"/>
    <dgm:cxn modelId="{060A58D3-98E6-4D19-BAAE-6D15658B8F5F}" type="presParOf" srcId="{F837A1F4-A5EB-4C7A-B947-0B5DDB797D43}" destId="{7AD8CBDA-77DF-4899-8180-3334AB47B6D5}" srcOrd="2" destOrd="0" presId="urn:microsoft.com/office/officeart/2005/8/layout/hierarchy1"/>
    <dgm:cxn modelId="{1EB49730-1EE7-4318-BC90-6818E6AB1CEB}" type="presParOf" srcId="{7AD8CBDA-77DF-4899-8180-3334AB47B6D5}" destId="{6B6E5C67-C95B-4503-A3A4-89F88A0B3241}" srcOrd="0" destOrd="0" presId="urn:microsoft.com/office/officeart/2005/8/layout/hierarchy1"/>
    <dgm:cxn modelId="{48FECA48-10EB-45B1-AF0B-3FE9159A0021}" type="presParOf" srcId="{6B6E5C67-C95B-4503-A3A4-89F88A0B3241}" destId="{6F9710DF-90EA-4FB0-8676-EB96102A76B5}" srcOrd="0" destOrd="0" presId="urn:microsoft.com/office/officeart/2005/8/layout/hierarchy1"/>
    <dgm:cxn modelId="{E7D429E2-08F0-44B2-B283-798132EBDC68}" type="presParOf" srcId="{6B6E5C67-C95B-4503-A3A4-89F88A0B3241}" destId="{49FF25F3-2F6A-4A78-895F-EB76DF15CE05}" srcOrd="1" destOrd="0" presId="urn:microsoft.com/office/officeart/2005/8/layout/hierarchy1"/>
    <dgm:cxn modelId="{29EBEDE5-D953-46BB-ABE7-240A50C70A87}" type="presParOf" srcId="{7AD8CBDA-77DF-4899-8180-3334AB47B6D5}" destId="{592073D4-5313-4324-89AB-EF44717C39A5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72E159-8F3B-4C41-BC02-E603BDD1D854}" type="doc">
      <dgm:prSet loTypeId="urn:microsoft.com/office/officeart/2005/8/layout/default" loCatId="list" qsTypeId="urn:microsoft.com/office/officeart/2005/8/quickstyle/simple2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5DEB379B-59D7-4FE4-8312-2ABC9ED78FD6}">
      <dgm:prSet/>
      <dgm:spPr/>
      <dgm:t>
        <a:bodyPr/>
        <a:lstStyle/>
        <a:p>
          <a:r>
            <a:rPr lang="en-US"/>
            <a:t>What are the central tendencies of happiness score over the years? Did they increase or decrease?</a:t>
          </a:r>
        </a:p>
      </dgm:t>
    </dgm:pt>
    <dgm:pt modelId="{14EE93CA-E216-40CB-A3A6-7D0FA4F3093B}" type="parTrans" cxnId="{DE511111-9AD2-45D4-A7D7-759E797D733B}">
      <dgm:prSet/>
      <dgm:spPr/>
      <dgm:t>
        <a:bodyPr/>
        <a:lstStyle/>
        <a:p>
          <a:endParaRPr lang="en-US"/>
        </a:p>
      </dgm:t>
    </dgm:pt>
    <dgm:pt modelId="{89669AC4-3219-44CC-B601-7890F787D0E8}" type="sibTrans" cxnId="{DE511111-9AD2-45D4-A7D7-759E797D733B}">
      <dgm:prSet/>
      <dgm:spPr/>
      <dgm:t>
        <a:bodyPr/>
        <a:lstStyle/>
        <a:p>
          <a:endParaRPr lang="en-US"/>
        </a:p>
      </dgm:t>
    </dgm:pt>
    <dgm:pt modelId="{F8ACD361-5702-4CE7-9323-9DAFEB2D7D69}">
      <dgm:prSet/>
      <dgm:spPr/>
      <dgm:t>
        <a:bodyPr/>
        <a:lstStyle/>
        <a:p>
          <a:r>
            <a:rPr lang="en-US"/>
            <a:t>Which countries have stable rankings over the years? Which countries improved their rankings?</a:t>
          </a:r>
        </a:p>
      </dgm:t>
    </dgm:pt>
    <dgm:pt modelId="{0C5CC56A-DC22-44BA-8C8C-6A33B24881D9}" type="parTrans" cxnId="{DCFCD9F1-F4EB-407A-8929-A6BD9979E437}">
      <dgm:prSet/>
      <dgm:spPr/>
      <dgm:t>
        <a:bodyPr/>
        <a:lstStyle/>
        <a:p>
          <a:endParaRPr lang="en-US"/>
        </a:p>
      </dgm:t>
    </dgm:pt>
    <dgm:pt modelId="{D9B72C62-D98A-4595-A242-FC4B314E51A7}" type="sibTrans" cxnId="{DCFCD9F1-F4EB-407A-8929-A6BD9979E437}">
      <dgm:prSet/>
      <dgm:spPr/>
      <dgm:t>
        <a:bodyPr/>
        <a:lstStyle/>
        <a:p>
          <a:endParaRPr lang="en-US"/>
        </a:p>
      </dgm:t>
    </dgm:pt>
    <dgm:pt modelId="{14A78045-4863-41C6-9895-626C099D38BF}">
      <dgm:prSet/>
      <dgm:spPr/>
      <dgm:t>
        <a:bodyPr/>
        <a:lstStyle/>
        <a:p>
          <a:r>
            <a:rPr lang="en-US"/>
            <a:t>Visualize the relationship between happiness score and other features such as GDP, social support, freedom, etc.</a:t>
          </a:r>
        </a:p>
      </dgm:t>
    </dgm:pt>
    <dgm:pt modelId="{FFC87373-3AAA-4F03-A50B-514284936CF9}" type="parTrans" cxnId="{0D6F7736-E44D-40F4-AD9F-84244CC5590B}">
      <dgm:prSet/>
      <dgm:spPr/>
      <dgm:t>
        <a:bodyPr/>
        <a:lstStyle/>
        <a:p>
          <a:endParaRPr lang="en-US"/>
        </a:p>
      </dgm:t>
    </dgm:pt>
    <dgm:pt modelId="{AAEC7C93-A4D9-4145-939C-105FBC33B1ED}" type="sibTrans" cxnId="{0D6F7736-E44D-40F4-AD9F-84244CC5590B}">
      <dgm:prSet/>
      <dgm:spPr/>
      <dgm:t>
        <a:bodyPr/>
        <a:lstStyle/>
        <a:p>
          <a:endParaRPr lang="en-US"/>
        </a:p>
      </dgm:t>
    </dgm:pt>
    <dgm:pt modelId="{244DDFE0-DEB8-4BA6-803F-B8BDC6F7AD00}">
      <dgm:prSet/>
      <dgm:spPr/>
      <dgm:t>
        <a:bodyPr/>
        <a:lstStyle/>
        <a:p>
          <a:r>
            <a:rPr lang="en-US"/>
            <a:t>Find out what features contribute to happiness. If you are the president of a country, what would you do to make citizens happier?</a:t>
          </a:r>
        </a:p>
      </dgm:t>
    </dgm:pt>
    <dgm:pt modelId="{369FD0CE-5B5F-459F-B913-4583322C406C}" type="parTrans" cxnId="{76109B87-A2AE-449F-AD69-B0F8A1AA77F3}">
      <dgm:prSet/>
      <dgm:spPr/>
      <dgm:t>
        <a:bodyPr/>
        <a:lstStyle/>
        <a:p>
          <a:endParaRPr lang="en-US"/>
        </a:p>
      </dgm:t>
    </dgm:pt>
    <dgm:pt modelId="{0CE3F155-270B-4244-8D90-396E885C8B8D}" type="sibTrans" cxnId="{76109B87-A2AE-449F-AD69-B0F8A1AA77F3}">
      <dgm:prSet/>
      <dgm:spPr/>
      <dgm:t>
        <a:bodyPr/>
        <a:lstStyle/>
        <a:p>
          <a:endParaRPr lang="en-US"/>
        </a:p>
      </dgm:t>
    </dgm:pt>
    <dgm:pt modelId="{C7CDC537-D1E5-4EC2-A2D8-A8E332F54B1D}" type="pres">
      <dgm:prSet presAssocID="{2072E159-8F3B-4C41-BC02-E603BDD1D854}" presName="diagram" presStyleCnt="0">
        <dgm:presLayoutVars>
          <dgm:dir/>
          <dgm:resizeHandles val="exact"/>
        </dgm:presLayoutVars>
      </dgm:prSet>
      <dgm:spPr/>
    </dgm:pt>
    <dgm:pt modelId="{112F1D00-F3F0-4199-AA0A-246E21E0AC71}" type="pres">
      <dgm:prSet presAssocID="{5DEB379B-59D7-4FE4-8312-2ABC9ED78FD6}" presName="node" presStyleLbl="node1" presStyleIdx="0" presStyleCnt="4">
        <dgm:presLayoutVars>
          <dgm:bulletEnabled val="1"/>
        </dgm:presLayoutVars>
      </dgm:prSet>
      <dgm:spPr/>
    </dgm:pt>
    <dgm:pt modelId="{DBB42323-5D4D-4960-9AA4-F1B1246FA81B}" type="pres">
      <dgm:prSet presAssocID="{89669AC4-3219-44CC-B601-7890F787D0E8}" presName="sibTrans" presStyleCnt="0"/>
      <dgm:spPr/>
    </dgm:pt>
    <dgm:pt modelId="{FB242B29-9FF9-4368-9E0F-451AC5112E97}" type="pres">
      <dgm:prSet presAssocID="{F8ACD361-5702-4CE7-9323-9DAFEB2D7D69}" presName="node" presStyleLbl="node1" presStyleIdx="1" presStyleCnt="4">
        <dgm:presLayoutVars>
          <dgm:bulletEnabled val="1"/>
        </dgm:presLayoutVars>
      </dgm:prSet>
      <dgm:spPr/>
    </dgm:pt>
    <dgm:pt modelId="{266EEF5F-1D23-433E-B34C-3FF69F5281BE}" type="pres">
      <dgm:prSet presAssocID="{D9B72C62-D98A-4595-A242-FC4B314E51A7}" presName="sibTrans" presStyleCnt="0"/>
      <dgm:spPr/>
    </dgm:pt>
    <dgm:pt modelId="{465F1C2A-94BE-4F51-BD6B-6A1A5B8C60D1}" type="pres">
      <dgm:prSet presAssocID="{14A78045-4863-41C6-9895-626C099D38BF}" presName="node" presStyleLbl="node1" presStyleIdx="2" presStyleCnt="4">
        <dgm:presLayoutVars>
          <dgm:bulletEnabled val="1"/>
        </dgm:presLayoutVars>
      </dgm:prSet>
      <dgm:spPr/>
    </dgm:pt>
    <dgm:pt modelId="{FD82286B-2800-45F9-BC07-203FA5B893C1}" type="pres">
      <dgm:prSet presAssocID="{AAEC7C93-A4D9-4145-939C-105FBC33B1ED}" presName="sibTrans" presStyleCnt="0"/>
      <dgm:spPr/>
    </dgm:pt>
    <dgm:pt modelId="{BC0050D8-15E2-46D4-AABF-D3FEAF3DB503}" type="pres">
      <dgm:prSet presAssocID="{244DDFE0-DEB8-4BA6-803F-B8BDC6F7AD00}" presName="node" presStyleLbl="node1" presStyleIdx="3" presStyleCnt="4">
        <dgm:presLayoutVars>
          <dgm:bulletEnabled val="1"/>
        </dgm:presLayoutVars>
      </dgm:prSet>
      <dgm:spPr/>
    </dgm:pt>
  </dgm:ptLst>
  <dgm:cxnLst>
    <dgm:cxn modelId="{0AD74402-12E9-4599-881E-5AA567FB68E2}" type="presOf" srcId="{F8ACD361-5702-4CE7-9323-9DAFEB2D7D69}" destId="{FB242B29-9FF9-4368-9E0F-451AC5112E97}" srcOrd="0" destOrd="0" presId="urn:microsoft.com/office/officeart/2005/8/layout/default"/>
    <dgm:cxn modelId="{DE511111-9AD2-45D4-A7D7-759E797D733B}" srcId="{2072E159-8F3B-4C41-BC02-E603BDD1D854}" destId="{5DEB379B-59D7-4FE4-8312-2ABC9ED78FD6}" srcOrd="0" destOrd="0" parTransId="{14EE93CA-E216-40CB-A3A6-7D0FA4F3093B}" sibTransId="{89669AC4-3219-44CC-B601-7890F787D0E8}"/>
    <dgm:cxn modelId="{0D6F7736-E44D-40F4-AD9F-84244CC5590B}" srcId="{2072E159-8F3B-4C41-BC02-E603BDD1D854}" destId="{14A78045-4863-41C6-9895-626C099D38BF}" srcOrd="2" destOrd="0" parTransId="{FFC87373-3AAA-4F03-A50B-514284936CF9}" sibTransId="{AAEC7C93-A4D9-4145-939C-105FBC33B1ED}"/>
    <dgm:cxn modelId="{727F3958-4419-4FB3-85E6-78F3089924AF}" type="presOf" srcId="{2072E159-8F3B-4C41-BC02-E603BDD1D854}" destId="{C7CDC537-D1E5-4EC2-A2D8-A8E332F54B1D}" srcOrd="0" destOrd="0" presId="urn:microsoft.com/office/officeart/2005/8/layout/default"/>
    <dgm:cxn modelId="{76109B87-A2AE-449F-AD69-B0F8A1AA77F3}" srcId="{2072E159-8F3B-4C41-BC02-E603BDD1D854}" destId="{244DDFE0-DEB8-4BA6-803F-B8BDC6F7AD00}" srcOrd="3" destOrd="0" parTransId="{369FD0CE-5B5F-459F-B913-4583322C406C}" sibTransId="{0CE3F155-270B-4244-8D90-396E885C8B8D}"/>
    <dgm:cxn modelId="{10981BC5-FA6F-44C3-AC4B-B3DD2D5525F9}" type="presOf" srcId="{5DEB379B-59D7-4FE4-8312-2ABC9ED78FD6}" destId="{112F1D00-F3F0-4199-AA0A-246E21E0AC71}" srcOrd="0" destOrd="0" presId="urn:microsoft.com/office/officeart/2005/8/layout/default"/>
    <dgm:cxn modelId="{98BD86C7-B9A8-4153-A729-0F0B7E8B8093}" type="presOf" srcId="{14A78045-4863-41C6-9895-626C099D38BF}" destId="{465F1C2A-94BE-4F51-BD6B-6A1A5B8C60D1}" srcOrd="0" destOrd="0" presId="urn:microsoft.com/office/officeart/2005/8/layout/default"/>
    <dgm:cxn modelId="{F3B02AE3-275C-4062-AD22-82991E03F4A0}" type="presOf" srcId="{244DDFE0-DEB8-4BA6-803F-B8BDC6F7AD00}" destId="{BC0050D8-15E2-46D4-AABF-D3FEAF3DB503}" srcOrd="0" destOrd="0" presId="urn:microsoft.com/office/officeart/2005/8/layout/default"/>
    <dgm:cxn modelId="{DCFCD9F1-F4EB-407A-8929-A6BD9979E437}" srcId="{2072E159-8F3B-4C41-BC02-E603BDD1D854}" destId="{F8ACD361-5702-4CE7-9323-9DAFEB2D7D69}" srcOrd="1" destOrd="0" parTransId="{0C5CC56A-DC22-44BA-8C8C-6A33B24881D9}" sibTransId="{D9B72C62-D98A-4595-A242-FC4B314E51A7}"/>
    <dgm:cxn modelId="{71C36CA8-51C1-4673-A332-49C94C0418DB}" type="presParOf" srcId="{C7CDC537-D1E5-4EC2-A2D8-A8E332F54B1D}" destId="{112F1D00-F3F0-4199-AA0A-246E21E0AC71}" srcOrd="0" destOrd="0" presId="urn:microsoft.com/office/officeart/2005/8/layout/default"/>
    <dgm:cxn modelId="{D2E7D782-46A4-4107-970B-5BBF663DCCF1}" type="presParOf" srcId="{C7CDC537-D1E5-4EC2-A2D8-A8E332F54B1D}" destId="{DBB42323-5D4D-4960-9AA4-F1B1246FA81B}" srcOrd="1" destOrd="0" presId="urn:microsoft.com/office/officeart/2005/8/layout/default"/>
    <dgm:cxn modelId="{27086419-5C70-4CD9-9012-5468B220C2FF}" type="presParOf" srcId="{C7CDC537-D1E5-4EC2-A2D8-A8E332F54B1D}" destId="{FB242B29-9FF9-4368-9E0F-451AC5112E97}" srcOrd="2" destOrd="0" presId="urn:microsoft.com/office/officeart/2005/8/layout/default"/>
    <dgm:cxn modelId="{1F6B0B16-985F-474F-8B12-5FBA2D5DC8DB}" type="presParOf" srcId="{C7CDC537-D1E5-4EC2-A2D8-A8E332F54B1D}" destId="{266EEF5F-1D23-433E-B34C-3FF69F5281BE}" srcOrd="3" destOrd="0" presId="urn:microsoft.com/office/officeart/2005/8/layout/default"/>
    <dgm:cxn modelId="{5227E53F-B953-4766-BA36-EC1D20C09A91}" type="presParOf" srcId="{C7CDC537-D1E5-4EC2-A2D8-A8E332F54B1D}" destId="{465F1C2A-94BE-4F51-BD6B-6A1A5B8C60D1}" srcOrd="4" destOrd="0" presId="urn:microsoft.com/office/officeart/2005/8/layout/default"/>
    <dgm:cxn modelId="{7A335E75-A334-46AD-A242-CAAA14DDCE72}" type="presParOf" srcId="{C7CDC537-D1E5-4EC2-A2D8-A8E332F54B1D}" destId="{FD82286B-2800-45F9-BC07-203FA5B893C1}" srcOrd="5" destOrd="0" presId="urn:microsoft.com/office/officeart/2005/8/layout/default"/>
    <dgm:cxn modelId="{2CC5715B-222D-4C98-923D-38FC5DD2B190}" type="presParOf" srcId="{C7CDC537-D1E5-4EC2-A2D8-A8E332F54B1D}" destId="{BC0050D8-15E2-46D4-AABF-D3FEAF3DB50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7B09B9-F38D-457C-A7CB-46F9F162FE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783FCBB-9C6E-48D9-BB6D-B09FD04C72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Training</a:t>
          </a:r>
        </a:p>
      </dgm:t>
    </dgm:pt>
    <dgm:pt modelId="{0C5EA2B6-A5C8-4829-98A0-9EF08DFF6576}" type="parTrans" cxnId="{A6EF526B-AA4C-420A-AF8E-03D93EF39996}">
      <dgm:prSet/>
      <dgm:spPr/>
      <dgm:t>
        <a:bodyPr/>
        <a:lstStyle/>
        <a:p>
          <a:endParaRPr lang="en-US"/>
        </a:p>
      </dgm:t>
    </dgm:pt>
    <dgm:pt modelId="{4E7B1319-21D4-4DA2-8728-89F6A367B7B5}" type="sibTrans" cxnId="{A6EF526B-AA4C-420A-AF8E-03D93EF39996}">
      <dgm:prSet/>
      <dgm:spPr/>
      <dgm:t>
        <a:bodyPr/>
        <a:lstStyle/>
        <a:p>
          <a:endParaRPr lang="en-US"/>
        </a:p>
      </dgm:t>
    </dgm:pt>
    <dgm:pt modelId="{923195F6-11CC-4499-BD0D-27F2DA9519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Data from 2015 –2018</a:t>
          </a:r>
        </a:p>
      </dgm:t>
    </dgm:pt>
    <dgm:pt modelId="{2E0BEA94-C981-4537-A1C2-359962EE7968}" type="parTrans" cxnId="{0AF73E40-574A-44F0-9A26-F26B68BE2E1F}">
      <dgm:prSet/>
      <dgm:spPr/>
      <dgm:t>
        <a:bodyPr/>
        <a:lstStyle/>
        <a:p>
          <a:endParaRPr lang="en-US"/>
        </a:p>
      </dgm:t>
    </dgm:pt>
    <dgm:pt modelId="{983EDB35-9AEF-4BCC-B4C5-B86712D924F4}" type="sibTrans" cxnId="{0AF73E40-574A-44F0-9A26-F26B68BE2E1F}">
      <dgm:prSet/>
      <dgm:spPr/>
      <dgm:t>
        <a:bodyPr/>
        <a:lstStyle/>
        <a:p>
          <a:endParaRPr lang="en-US"/>
        </a:p>
      </dgm:t>
    </dgm:pt>
    <dgm:pt modelId="{746616FD-AD67-4C6D-BCF1-5239047FD8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</a:t>
          </a:r>
        </a:p>
      </dgm:t>
    </dgm:pt>
    <dgm:pt modelId="{20DA19C4-F751-4BDB-BB62-2349ED55EE37}" type="parTrans" cxnId="{C688A790-EC76-4E84-9739-7A8B6F09F82D}">
      <dgm:prSet/>
      <dgm:spPr/>
      <dgm:t>
        <a:bodyPr/>
        <a:lstStyle/>
        <a:p>
          <a:endParaRPr lang="en-US"/>
        </a:p>
      </dgm:t>
    </dgm:pt>
    <dgm:pt modelId="{796FD77E-C395-4E93-984E-1FCD51656294}" type="sibTrans" cxnId="{C688A790-EC76-4E84-9739-7A8B6F09F82D}">
      <dgm:prSet/>
      <dgm:spPr/>
      <dgm:t>
        <a:bodyPr/>
        <a:lstStyle/>
        <a:p>
          <a:endParaRPr lang="en-US"/>
        </a:p>
      </dgm:t>
    </dgm:pt>
    <dgm:pt modelId="{2190B275-84F2-4EFC-B209-DD32DC2515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from 2019</a:t>
          </a:r>
        </a:p>
      </dgm:t>
    </dgm:pt>
    <dgm:pt modelId="{D447CBCF-A671-4E4B-B517-7F424D968F2B}" type="parTrans" cxnId="{D20C4034-DC79-4DF6-B55F-36196E97C9F7}">
      <dgm:prSet/>
      <dgm:spPr/>
      <dgm:t>
        <a:bodyPr/>
        <a:lstStyle/>
        <a:p>
          <a:endParaRPr lang="en-US"/>
        </a:p>
      </dgm:t>
    </dgm:pt>
    <dgm:pt modelId="{9CB8875D-59DE-4255-8033-E04FDAD65DF7}" type="sibTrans" cxnId="{D20C4034-DC79-4DF6-B55F-36196E97C9F7}">
      <dgm:prSet/>
      <dgm:spPr/>
      <dgm:t>
        <a:bodyPr/>
        <a:lstStyle/>
        <a:p>
          <a:endParaRPr lang="en-US"/>
        </a:p>
      </dgm:t>
    </dgm:pt>
    <dgm:pt modelId="{37F94BBE-1DBB-4F01-B374-B48FBBE2AB91}" type="pres">
      <dgm:prSet presAssocID="{ED7B09B9-F38D-457C-A7CB-46F9F162FEF9}" presName="root" presStyleCnt="0">
        <dgm:presLayoutVars>
          <dgm:dir/>
          <dgm:resizeHandles val="exact"/>
        </dgm:presLayoutVars>
      </dgm:prSet>
      <dgm:spPr/>
    </dgm:pt>
    <dgm:pt modelId="{4A1B7230-B013-4088-85CE-7B70694AE8AF}" type="pres">
      <dgm:prSet presAssocID="{B783FCBB-9C6E-48D9-BB6D-B09FD04C72B2}" presName="compNode" presStyleCnt="0"/>
      <dgm:spPr/>
    </dgm:pt>
    <dgm:pt modelId="{18C90032-8386-4FBE-B6A9-7A4A0F7B3071}" type="pres">
      <dgm:prSet presAssocID="{B783FCBB-9C6E-48D9-BB6D-B09FD04C72B2}" presName="bgRect" presStyleLbl="bgShp" presStyleIdx="0" presStyleCnt="2"/>
      <dgm:spPr/>
    </dgm:pt>
    <dgm:pt modelId="{70804711-48B0-421A-9D97-5336DA28B1AB}" type="pres">
      <dgm:prSet presAssocID="{B783FCBB-9C6E-48D9-BB6D-B09FD04C72B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339B738-0594-42E6-B106-8E639A68B5AF}" type="pres">
      <dgm:prSet presAssocID="{B783FCBB-9C6E-48D9-BB6D-B09FD04C72B2}" presName="spaceRect" presStyleCnt="0"/>
      <dgm:spPr/>
    </dgm:pt>
    <dgm:pt modelId="{7CF83657-CF3F-4A5A-BF92-546186015E3C}" type="pres">
      <dgm:prSet presAssocID="{B783FCBB-9C6E-48D9-BB6D-B09FD04C72B2}" presName="parTx" presStyleLbl="revTx" presStyleIdx="0" presStyleCnt="4">
        <dgm:presLayoutVars>
          <dgm:chMax val="0"/>
          <dgm:chPref val="0"/>
        </dgm:presLayoutVars>
      </dgm:prSet>
      <dgm:spPr/>
    </dgm:pt>
    <dgm:pt modelId="{745A8ABA-BC54-4557-A6C1-F43016E918AF}" type="pres">
      <dgm:prSet presAssocID="{B783FCBB-9C6E-48D9-BB6D-B09FD04C72B2}" presName="desTx" presStyleLbl="revTx" presStyleIdx="1" presStyleCnt="4">
        <dgm:presLayoutVars/>
      </dgm:prSet>
      <dgm:spPr/>
    </dgm:pt>
    <dgm:pt modelId="{7F8DEAF9-BA7B-4D98-9F87-C77568A155AC}" type="pres">
      <dgm:prSet presAssocID="{4E7B1319-21D4-4DA2-8728-89F6A367B7B5}" presName="sibTrans" presStyleCnt="0"/>
      <dgm:spPr/>
    </dgm:pt>
    <dgm:pt modelId="{3F92FA1E-3A60-4A34-928C-43BBD37866AF}" type="pres">
      <dgm:prSet presAssocID="{746616FD-AD67-4C6D-BCF1-5239047FD8A0}" presName="compNode" presStyleCnt="0"/>
      <dgm:spPr/>
    </dgm:pt>
    <dgm:pt modelId="{0548D12E-C587-4281-96F0-939CE17B815F}" type="pres">
      <dgm:prSet presAssocID="{746616FD-AD67-4C6D-BCF1-5239047FD8A0}" presName="bgRect" presStyleLbl="bgShp" presStyleIdx="1" presStyleCnt="2"/>
      <dgm:spPr/>
    </dgm:pt>
    <dgm:pt modelId="{59D4D6CD-82D9-4600-848E-EA686D157615}" type="pres">
      <dgm:prSet presAssocID="{746616FD-AD67-4C6D-BCF1-5239047FD8A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5E1564-4E2E-46A3-AA3B-AC917456348C}" type="pres">
      <dgm:prSet presAssocID="{746616FD-AD67-4C6D-BCF1-5239047FD8A0}" presName="spaceRect" presStyleCnt="0"/>
      <dgm:spPr/>
    </dgm:pt>
    <dgm:pt modelId="{03D50C42-B7DB-4BBD-BCA2-BAFA40576908}" type="pres">
      <dgm:prSet presAssocID="{746616FD-AD67-4C6D-BCF1-5239047FD8A0}" presName="parTx" presStyleLbl="revTx" presStyleIdx="2" presStyleCnt="4">
        <dgm:presLayoutVars>
          <dgm:chMax val="0"/>
          <dgm:chPref val="0"/>
        </dgm:presLayoutVars>
      </dgm:prSet>
      <dgm:spPr/>
    </dgm:pt>
    <dgm:pt modelId="{9CAEC777-EDAF-48E1-94FD-BABB1A7F7506}" type="pres">
      <dgm:prSet presAssocID="{746616FD-AD67-4C6D-BCF1-5239047FD8A0}" presName="desTx" presStyleLbl="revTx" presStyleIdx="3" presStyleCnt="4">
        <dgm:presLayoutVars/>
      </dgm:prSet>
      <dgm:spPr/>
    </dgm:pt>
  </dgm:ptLst>
  <dgm:cxnLst>
    <dgm:cxn modelId="{79451620-6B57-4312-86E5-2A77260B0740}" type="presOf" srcId="{746616FD-AD67-4C6D-BCF1-5239047FD8A0}" destId="{03D50C42-B7DB-4BBD-BCA2-BAFA40576908}" srcOrd="0" destOrd="0" presId="urn:microsoft.com/office/officeart/2018/2/layout/IconVerticalSolidList"/>
    <dgm:cxn modelId="{D20C4034-DC79-4DF6-B55F-36196E97C9F7}" srcId="{746616FD-AD67-4C6D-BCF1-5239047FD8A0}" destId="{2190B275-84F2-4EFC-B209-DD32DC25156E}" srcOrd="0" destOrd="0" parTransId="{D447CBCF-A671-4E4B-B517-7F424D968F2B}" sibTransId="{9CB8875D-59DE-4255-8033-E04FDAD65DF7}"/>
    <dgm:cxn modelId="{0AF73E40-574A-44F0-9A26-F26B68BE2E1F}" srcId="{B783FCBB-9C6E-48D9-BB6D-B09FD04C72B2}" destId="{923195F6-11CC-4499-BD0D-27F2DA951923}" srcOrd="0" destOrd="0" parTransId="{2E0BEA94-C981-4537-A1C2-359962EE7968}" sibTransId="{983EDB35-9AEF-4BCC-B4C5-B86712D924F4}"/>
    <dgm:cxn modelId="{A6EF526B-AA4C-420A-AF8E-03D93EF39996}" srcId="{ED7B09B9-F38D-457C-A7CB-46F9F162FEF9}" destId="{B783FCBB-9C6E-48D9-BB6D-B09FD04C72B2}" srcOrd="0" destOrd="0" parTransId="{0C5EA2B6-A5C8-4829-98A0-9EF08DFF6576}" sibTransId="{4E7B1319-21D4-4DA2-8728-89F6A367B7B5}"/>
    <dgm:cxn modelId="{04D37E6E-5352-41C3-8D1C-C599503E9BCF}" type="presOf" srcId="{ED7B09B9-F38D-457C-A7CB-46F9F162FEF9}" destId="{37F94BBE-1DBB-4F01-B374-B48FBBE2AB91}" srcOrd="0" destOrd="0" presId="urn:microsoft.com/office/officeart/2018/2/layout/IconVerticalSolidList"/>
    <dgm:cxn modelId="{C688A790-EC76-4E84-9739-7A8B6F09F82D}" srcId="{ED7B09B9-F38D-457C-A7CB-46F9F162FEF9}" destId="{746616FD-AD67-4C6D-BCF1-5239047FD8A0}" srcOrd="1" destOrd="0" parTransId="{20DA19C4-F751-4BDB-BB62-2349ED55EE37}" sibTransId="{796FD77E-C395-4E93-984E-1FCD51656294}"/>
    <dgm:cxn modelId="{375BC190-A62B-4F6F-83F6-D9BF6EC30144}" type="presOf" srcId="{923195F6-11CC-4499-BD0D-27F2DA951923}" destId="{745A8ABA-BC54-4557-A6C1-F43016E918AF}" srcOrd="0" destOrd="0" presId="urn:microsoft.com/office/officeart/2018/2/layout/IconVerticalSolidList"/>
    <dgm:cxn modelId="{28E8A2AF-99BD-47FA-BEBA-4111AF3A04FE}" type="presOf" srcId="{2190B275-84F2-4EFC-B209-DD32DC25156E}" destId="{9CAEC777-EDAF-48E1-94FD-BABB1A7F7506}" srcOrd="0" destOrd="0" presId="urn:microsoft.com/office/officeart/2018/2/layout/IconVerticalSolidList"/>
    <dgm:cxn modelId="{974203FE-5F2E-45A4-B3E7-F2FDF44A2B6A}" type="presOf" srcId="{B783FCBB-9C6E-48D9-BB6D-B09FD04C72B2}" destId="{7CF83657-CF3F-4A5A-BF92-546186015E3C}" srcOrd="0" destOrd="0" presId="urn:microsoft.com/office/officeart/2018/2/layout/IconVerticalSolidList"/>
    <dgm:cxn modelId="{396A2FFD-892B-4AEE-8F04-35DB1B309ECE}" type="presParOf" srcId="{37F94BBE-1DBB-4F01-B374-B48FBBE2AB91}" destId="{4A1B7230-B013-4088-85CE-7B70694AE8AF}" srcOrd="0" destOrd="0" presId="urn:microsoft.com/office/officeart/2018/2/layout/IconVerticalSolidList"/>
    <dgm:cxn modelId="{B1BE8DB8-856F-4C2C-AB78-7E57E75E7486}" type="presParOf" srcId="{4A1B7230-B013-4088-85CE-7B70694AE8AF}" destId="{18C90032-8386-4FBE-B6A9-7A4A0F7B3071}" srcOrd="0" destOrd="0" presId="urn:microsoft.com/office/officeart/2018/2/layout/IconVerticalSolidList"/>
    <dgm:cxn modelId="{7D159663-E92F-4E25-B3DD-80B305E35247}" type="presParOf" srcId="{4A1B7230-B013-4088-85CE-7B70694AE8AF}" destId="{70804711-48B0-421A-9D97-5336DA28B1AB}" srcOrd="1" destOrd="0" presId="urn:microsoft.com/office/officeart/2018/2/layout/IconVerticalSolidList"/>
    <dgm:cxn modelId="{109F60BE-A720-4910-9459-467BA3EF7882}" type="presParOf" srcId="{4A1B7230-B013-4088-85CE-7B70694AE8AF}" destId="{6339B738-0594-42E6-B106-8E639A68B5AF}" srcOrd="2" destOrd="0" presId="urn:microsoft.com/office/officeart/2018/2/layout/IconVerticalSolidList"/>
    <dgm:cxn modelId="{903CE402-525E-4D09-9764-A2E72AADA4D4}" type="presParOf" srcId="{4A1B7230-B013-4088-85CE-7B70694AE8AF}" destId="{7CF83657-CF3F-4A5A-BF92-546186015E3C}" srcOrd="3" destOrd="0" presId="urn:microsoft.com/office/officeart/2018/2/layout/IconVerticalSolidList"/>
    <dgm:cxn modelId="{ED92A703-87C3-4866-A861-C503A2D56A68}" type="presParOf" srcId="{4A1B7230-B013-4088-85CE-7B70694AE8AF}" destId="{745A8ABA-BC54-4557-A6C1-F43016E918AF}" srcOrd="4" destOrd="0" presId="urn:microsoft.com/office/officeart/2018/2/layout/IconVerticalSolidList"/>
    <dgm:cxn modelId="{04C55F08-AA89-4045-A85A-C6A1BC32F91D}" type="presParOf" srcId="{37F94BBE-1DBB-4F01-B374-B48FBBE2AB91}" destId="{7F8DEAF9-BA7B-4D98-9F87-C77568A155AC}" srcOrd="1" destOrd="0" presId="urn:microsoft.com/office/officeart/2018/2/layout/IconVerticalSolidList"/>
    <dgm:cxn modelId="{42347DD6-4E2F-4730-BE4F-2313524F85AF}" type="presParOf" srcId="{37F94BBE-1DBB-4F01-B374-B48FBBE2AB91}" destId="{3F92FA1E-3A60-4A34-928C-43BBD37866AF}" srcOrd="2" destOrd="0" presId="urn:microsoft.com/office/officeart/2018/2/layout/IconVerticalSolidList"/>
    <dgm:cxn modelId="{FBED7414-DA7F-49EA-8E3E-5283607FD8C9}" type="presParOf" srcId="{3F92FA1E-3A60-4A34-928C-43BBD37866AF}" destId="{0548D12E-C587-4281-96F0-939CE17B815F}" srcOrd="0" destOrd="0" presId="urn:microsoft.com/office/officeart/2018/2/layout/IconVerticalSolidList"/>
    <dgm:cxn modelId="{ABEF9323-C45E-4893-8816-0C7C8CA2C257}" type="presParOf" srcId="{3F92FA1E-3A60-4A34-928C-43BBD37866AF}" destId="{59D4D6CD-82D9-4600-848E-EA686D157615}" srcOrd="1" destOrd="0" presId="urn:microsoft.com/office/officeart/2018/2/layout/IconVerticalSolidList"/>
    <dgm:cxn modelId="{7597C458-9150-46A9-BFE9-C7871EEEB77A}" type="presParOf" srcId="{3F92FA1E-3A60-4A34-928C-43BBD37866AF}" destId="{AA5E1564-4E2E-46A3-AA3B-AC917456348C}" srcOrd="2" destOrd="0" presId="urn:microsoft.com/office/officeart/2018/2/layout/IconVerticalSolidList"/>
    <dgm:cxn modelId="{338BA5A2-CF0B-46D2-BF80-76C9A03D38A2}" type="presParOf" srcId="{3F92FA1E-3A60-4A34-928C-43BBD37866AF}" destId="{03D50C42-B7DB-4BBD-BCA2-BAFA40576908}" srcOrd="3" destOrd="0" presId="urn:microsoft.com/office/officeart/2018/2/layout/IconVerticalSolidList"/>
    <dgm:cxn modelId="{40CCB298-CB5A-4B6D-966D-6325F1301230}" type="presParOf" srcId="{3F92FA1E-3A60-4A34-928C-43BBD37866AF}" destId="{9CAEC777-EDAF-48E1-94FD-BABB1A7F750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5F1670-BEC3-454E-9AD0-D4AEDE53A5D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9B3560-831C-41FB-AEF7-8B1B51A008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GridSearchCV helped find the best k-value with the training data</a:t>
          </a:r>
        </a:p>
      </dgm:t>
    </dgm:pt>
    <dgm:pt modelId="{D1567D21-E034-4393-BF47-97638285A012}" type="parTrans" cxnId="{CC6D36F2-6F21-4490-A39A-76F82B4B2290}">
      <dgm:prSet/>
      <dgm:spPr/>
      <dgm:t>
        <a:bodyPr/>
        <a:lstStyle/>
        <a:p>
          <a:endParaRPr lang="en-US"/>
        </a:p>
      </dgm:t>
    </dgm:pt>
    <dgm:pt modelId="{4CC53452-6B47-4626-A1AB-ECA5F832FC10}" type="sibTrans" cxnId="{CC6D36F2-6F21-4490-A39A-76F82B4B2290}">
      <dgm:prSet/>
      <dgm:spPr/>
      <dgm:t>
        <a:bodyPr/>
        <a:lstStyle/>
        <a:p>
          <a:endParaRPr lang="en-US"/>
        </a:p>
      </dgm:t>
    </dgm:pt>
    <dgm:pt modelId="{2C94253E-619C-438C-89C1-F2CC7AF3C4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best k-value was calculated to be 6</a:t>
          </a:r>
        </a:p>
      </dgm:t>
    </dgm:pt>
    <dgm:pt modelId="{CEC88F4C-3D7C-4A46-8D9A-EB5E07F4A49E}" type="parTrans" cxnId="{B148558A-1A95-4784-A206-C2C353717655}">
      <dgm:prSet/>
      <dgm:spPr/>
      <dgm:t>
        <a:bodyPr/>
        <a:lstStyle/>
        <a:p>
          <a:endParaRPr lang="en-US"/>
        </a:p>
      </dgm:t>
    </dgm:pt>
    <dgm:pt modelId="{79C057D4-8A63-4ACE-868B-4493263586A0}" type="sibTrans" cxnId="{B148558A-1A95-4784-A206-C2C353717655}">
      <dgm:prSet/>
      <dgm:spPr/>
      <dgm:t>
        <a:bodyPr/>
        <a:lstStyle/>
        <a:p>
          <a:endParaRPr lang="en-US"/>
        </a:p>
      </dgm:t>
    </dgm:pt>
    <dgm:pt modelId="{B226CD57-6517-448E-816C-186E9939799D}" type="pres">
      <dgm:prSet presAssocID="{F45F1670-BEC3-454E-9AD0-D4AEDE53A5D4}" presName="root" presStyleCnt="0">
        <dgm:presLayoutVars>
          <dgm:dir/>
          <dgm:resizeHandles val="exact"/>
        </dgm:presLayoutVars>
      </dgm:prSet>
      <dgm:spPr/>
    </dgm:pt>
    <dgm:pt modelId="{378D0F0A-DB6B-4DA9-A234-49DFE9128F3C}" type="pres">
      <dgm:prSet presAssocID="{CF9B3560-831C-41FB-AEF7-8B1B51A008C9}" presName="compNode" presStyleCnt="0"/>
      <dgm:spPr/>
    </dgm:pt>
    <dgm:pt modelId="{B22AF6DE-92E3-4F7E-AB9A-2A78B32B3DC7}" type="pres">
      <dgm:prSet presAssocID="{CF9B3560-831C-41FB-AEF7-8B1B51A008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196E32E-6733-4DAB-BCEE-AC77BE66F2F2}" type="pres">
      <dgm:prSet presAssocID="{CF9B3560-831C-41FB-AEF7-8B1B51A008C9}" presName="spaceRect" presStyleCnt="0"/>
      <dgm:spPr/>
    </dgm:pt>
    <dgm:pt modelId="{31859E7B-CDBC-443A-BA27-EB6FC5E17FB4}" type="pres">
      <dgm:prSet presAssocID="{CF9B3560-831C-41FB-AEF7-8B1B51A008C9}" presName="textRect" presStyleLbl="revTx" presStyleIdx="0" presStyleCnt="2">
        <dgm:presLayoutVars>
          <dgm:chMax val="1"/>
          <dgm:chPref val="1"/>
        </dgm:presLayoutVars>
      </dgm:prSet>
      <dgm:spPr/>
    </dgm:pt>
    <dgm:pt modelId="{E9C273F4-C508-4208-A4EA-4B46FB5AEC77}" type="pres">
      <dgm:prSet presAssocID="{4CC53452-6B47-4626-A1AB-ECA5F832FC10}" presName="sibTrans" presStyleCnt="0"/>
      <dgm:spPr/>
    </dgm:pt>
    <dgm:pt modelId="{F9E0D831-3EF3-451E-A9FD-2BA8A0222F3F}" type="pres">
      <dgm:prSet presAssocID="{2C94253E-619C-438C-89C1-F2CC7AF3C4C3}" presName="compNode" presStyleCnt="0"/>
      <dgm:spPr/>
    </dgm:pt>
    <dgm:pt modelId="{7942D64F-92C7-4202-B58A-7DC517A2A41C}" type="pres">
      <dgm:prSet presAssocID="{2C94253E-619C-438C-89C1-F2CC7AF3C4C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17D8037E-3FE9-47FC-A1E3-215389A6F1F6}" type="pres">
      <dgm:prSet presAssocID="{2C94253E-619C-438C-89C1-F2CC7AF3C4C3}" presName="spaceRect" presStyleCnt="0"/>
      <dgm:spPr/>
    </dgm:pt>
    <dgm:pt modelId="{0738F07B-9BBE-4568-A65E-DF121F1E9E3A}" type="pres">
      <dgm:prSet presAssocID="{2C94253E-619C-438C-89C1-F2CC7AF3C4C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6BB1220-DEEF-47DD-A54D-DE7CB9CBFC86}" type="presOf" srcId="{2C94253E-619C-438C-89C1-F2CC7AF3C4C3}" destId="{0738F07B-9BBE-4568-A65E-DF121F1E9E3A}" srcOrd="0" destOrd="0" presId="urn:microsoft.com/office/officeart/2018/2/layout/IconLabelList"/>
    <dgm:cxn modelId="{1C75BA62-7A51-4BFC-9E49-EDE109932DDC}" type="presOf" srcId="{CF9B3560-831C-41FB-AEF7-8B1B51A008C9}" destId="{31859E7B-CDBC-443A-BA27-EB6FC5E17FB4}" srcOrd="0" destOrd="0" presId="urn:microsoft.com/office/officeart/2018/2/layout/IconLabelList"/>
    <dgm:cxn modelId="{B148558A-1A95-4784-A206-C2C353717655}" srcId="{F45F1670-BEC3-454E-9AD0-D4AEDE53A5D4}" destId="{2C94253E-619C-438C-89C1-F2CC7AF3C4C3}" srcOrd="1" destOrd="0" parTransId="{CEC88F4C-3D7C-4A46-8D9A-EB5E07F4A49E}" sibTransId="{79C057D4-8A63-4ACE-868B-4493263586A0}"/>
    <dgm:cxn modelId="{CD0EBAA8-BC73-4F5A-B62B-F1DA9EADC886}" type="presOf" srcId="{F45F1670-BEC3-454E-9AD0-D4AEDE53A5D4}" destId="{B226CD57-6517-448E-816C-186E9939799D}" srcOrd="0" destOrd="0" presId="urn:microsoft.com/office/officeart/2018/2/layout/IconLabelList"/>
    <dgm:cxn modelId="{CC6D36F2-6F21-4490-A39A-76F82B4B2290}" srcId="{F45F1670-BEC3-454E-9AD0-D4AEDE53A5D4}" destId="{CF9B3560-831C-41FB-AEF7-8B1B51A008C9}" srcOrd="0" destOrd="0" parTransId="{D1567D21-E034-4393-BF47-97638285A012}" sibTransId="{4CC53452-6B47-4626-A1AB-ECA5F832FC10}"/>
    <dgm:cxn modelId="{B732C0EB-3687-4A12-98B8-EE7428C50CDA}" type="presParOf" srcId="{B226CD57-6517-448E-816C-186E9939799D}" destId="{378D0F0A-DB6B-4DA9-A234-49DFE9128F3C}" srcOrd="0" destOrd="0" presId="urn:microsoft.com/office/officeart/2018/2/layout/IconLabelList"/>
    <dgm:cxn modelId="{4EBACC39-DB54-4145-8808-16D86D0F57CC}" type="presParOf" srcId="{378D0F0A-DB6B-4DA9-A234-49DFE9128F3C}" destId="{B22AF6DE-92E3-4F7E-AB9A-2A78B32B3DC7}" srcOrd="0" destOrd="0" presId="urn:microsoft.com/office/officeart/2018/2/layout/IconLabelList"/>
    <dgm:cxn modelId="{CEE90579-91C4-414B-B6C8-2A375C6CC3A1}" type="presParOf" srcId="{378D0F0A-DB6B-4DA9-A234-49DFE9128F3C}" destId="{7196E32E-6733-4DAB-BCEE-AC77BE66F2F2}" srcOrd="1" destOrd="0" presId="urn:microsoft.com/office/officeart/2018/2/layout/IconLabelList"/>
    <dgm:cxn modelId="{6244AC22-C58D-4479-8303-0258182213EB}" type="presParOf" srcId="{378D0F0A-DB6B-4DA9-A234-49DFE9128F3C}" destId="{31859E7B-CDBC-443A-BA27-EB6FC5E17FB4}" srcOrd="2" destOrd="0" presId="urn:microsoft.com/office/officeart/2018/2/layout/IconLabelList"/>
    <dgm:cxn modelId="{27B25905-76E2-4359-84D5-B2B82A05EC17}" type="presParOf" srcId="{B226CD57-6517-448E-816C-186E9939799D}" destId="{E9C273F4-C508-4208-A4EA-4B46FB5AEC77}" srcOrd="1" destOrd="0" presId="urn:microsoft.com/office/officeart/2018/2/layout/IconLabelList"/>
    <dgm:cxn modelId="{AC1EF6B7-8E15-450E-823F-440D9C0489CF}" type="presParOf" srcId="{B226CD57-6517-448E-816C-186E9939799D}" destId="{F9E0D831-3EF3-451E-A9FD-2BA8A0222F3F}" srcOrd="2" destOrd="0" presId="urn:microsoft.com/office/officeart/2018/2/layout/IconLabelList"/>
    <dgm:cxn modelId="{CD81BB70-2C9F-42EA-99D6-F5C424135BA6}" type="presParOf" srcId="{F9E0D831-3EF3-451E-A9FD-2BA8A0222F3F}" destId="{7942D64F-92C7-4202-B58A-7DC517A2A41C}" srcOrd="0" destOrd="0" presId="urn:microsoft.com/office/officeart/2018/2/layout/IconLabelList"/>
    <dgm:cxn modelId="{35A82E49-6DD1-4789-BF1D-D86FC8063225}" type="presParOf" srcId="{F9E0D831-3EF3-451E-A9FD-2BA8A0222F3F}" destId="{17D8037E-3FE9-47FC-A1E3-215389A6F1F6}" srcOrd="1" destOrd="0" presId="urn:microsoft.com/office/officeart/2018/2/layout/IconLabelList"/>
    <dgm:cxn modelId="{6929B89E-1C8C-4613-93C3-1D47FF424731}" type="presParOf" srcId="{F9E0D831-3EF3-451E-A9FD-2BA8A0222F3F}" destId="{0738F07B-9BBE-4568-A65E-DF121F1E9E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5D593-3B3C-4000-B0EA-4601EA9CBE53}">
      <dsp:nvSpPr>
        <dsp:cNvPr id="0" name=""/>
        <dsp:cNvSpPr/>
      </dsp:nvSpPr>
      <dsp:spPr>
        <a:xfrm>
          <a:off x="0" y="558"/>
          <a:ext cx="5008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AE09F-B9EC-4FE6-968D-44D74E03DDA0}">
      <dsp:nvSpPr>
        <dsp:cNvPr id="0" name=""/>
        <dsp:cNvSpPr/>
      </dsp:nvSpPr>
      <dsp:spPr>
        <a:xfrm>
          <a:off x="0" y="558"/>
          <a:ext cx="5008901" cy="914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What are the factors that contribute to people's happiness?</a:t>
          </a:r>
          <a:endParaRPr lang="en-US" sz="2200" kern="1200">
            <a:solidFill>
              <a:schemeClr val="bg1"/>
            </a:solidFill>
            <a:latin typeface="Calibri Light" panose="020F0302020204030204"/>
          </a:endParaRPr>
        </a:p>
      </dsp:txBody>
      <dsp:txXfrm>
        <a:off x="0" y="558"/>
        <a:ext cx="5008901" cy="914171"/>
      </dsp:txXfrm>
    </dsp:sp>
    <dsp:sp modelId="{3D33CF98-7925-478C-A9D4-D6303367330A}">
      <dsp:nvSpPr>
        <dsp:cNvPr id="0" name=""/>
        <dsp:cNvSpPr/>
      </dsp:nvSpPr>
      <dsp:spPr>
        <a:xfrm>
          <a:off x="0" y="914729"/>
          <a:ext cx="5008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B5885-0997-45DE-A700-3C9BBB94C5D2}">
      <dsp:nvSpPr>
        <dsp:cNvPr id="0" name=""/>
        <dsp:cNvSpPr/>
      </dsp:nvSpPr>
      <dsp:spPr>
        <a:xfrm>
          <a:off x="0" y="914729"/>
          <a:ext cx="5008901" cy="914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How does GDP, Freedom, Social support etc affect happiness scores</a:t>
          </a:r>
          <a:endParaRPr lang="en-US" sz="2200" kern="1200">
            <a:solidFill>
              <a:schemeClr val="bg1"/>
            </a:solidFill>
            <a:latin typeface="Calibri Light" panose="020F0302020204030204"/>
          </a:endParaRPr>
        </a:p>
      </dsp:txBody>
      <dsp:txXfrm>
        <a:off x="0" y="914729"/>
        <a:ext cx="5008901" cy="914171"/>
      </dsp:txXfrm>
    </dsp:sp>
    <dsp:sp modelId="{16B974C6-593B-4099-98E8-66827EF260DD}">
      <dsp:nvSpPr>
        <dsp:cNvPr id="0" name=""/>
        <dsp:cNvSpPr/>
      </dsp:nvSpPr>
      <dsp:spPr>
        <a:xfrm>
          <a:off x="0" y="1828900"/>
          <a:ext cx="5008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F0271-007A-486A-998A-5C6B778916CE}">
      <dsp:nvSpPr>
        <dsp:cNvPr id="0" name=""/>
        <dsp:cNvSpPr/>
      </dsp:nvSpPr>
      <dsp:spPr>
        <a:xfrm>
          <a:off x="0" y="1828900"/>
          <a:ext cx="5008901" cy="914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  <a:latin typeface="Calibri Light" panose="020F0302020204030204"/>
            </a:rPr>
            <a:t>What are the general trends of happiness over the years? Increasing or decreasing</a:t>
          </a:r>
        </a:p>
      </dsp:txBody>
      <dsp:txXfrm>
        <a:off x="0" y="1828900"/>
        <a:ext cx="5008901" cy="914171"/>
      </dsp:txXfrm>
    </dsp:sp>
    <dsp:sp modelId="{C4ED8101-A56D-4D9A-8ACB-5E27969806A6}">
      <dsp:nvSpPr>
        <dsp:cNvPr id="0" name=""/>
        <dsp:cNvSpPr/>
      </dsp:nvSpPr>
      <dsp:spPr>
        <a:xfrm>
          <a:off x="0" y="2743071"/>
          <a:ext cx="5008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588BE-6508-4266-858C-C17B4C5B2BC7}">
      <dsp:nvSpPr>
        <dsp:cNvPr id="0" name=""/>
        <dsp:cNvSpPr/>
      </dsp:nvSpPr>
      <dsp:spPr>
        <a:xfrm>
          <a:off x="0" y="2743071"/>
          <a:ext cx="5008901" cy="914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Which countries have the highest happiness scores and why?</a:t>
          </a:r>
        </a:p>
      </dsp:txBody>
      <dsp:txXfrm>
        <a:off x="0" y="2743071"/>
        <a:ext cx="5008901" cy="914171"/>
      </dsp:txXfrm>
    </dsp:sp>
    <dsp:sp modelId="{3F234CCF-4E76-4210-BA81-249F70EF5C20}">
      <dsp:nvSpPr>
        <dsp:cNvPr id="0" name=""/>
        <dsp:cNvSpPr/>
      </dsp:nvSpPr>
      <dsp:spPr>
        <a:xfrm>
          <a:off x="0" y="3657242"/>
          <a:ext cx="50089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9DB27-2ECF-4A5C-A102-7B60D80ACBA9}">
      <dsp:nvSpPr>
        <dsp:cNvPr id="0" name=""/>
        <dsp:cNvSpPr/>
      </dsp:nvSpPr>
      <dsp:spPr>
        <a:xfrm>
          <a:off x="0" y="3657242"/>
          <a:ext cx="5008901" cy="914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Which countries had stable rankings and which had increasing?</a:t>
          </a:r>
        </a:p>
      </dsp:txBody>
      <dsp:txXfrm>
        <a:off x="0" y="3657242"/>
        <a:ext cx="5008901" cy="914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71D15-024E-4D1D-B7E2-765502D2CD6E}">
      <dsp:nvSpPr>
        <dsp:cNvPr id="0" name=""/>
        <dsp:cNvSpPr/>
      </dsp:nvSpPr>
      <dsp:spPr>
        <a:xfrm>
          <a:off x="0" y="76278"/>
          <a:ext cx="6467866" cy="1062871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used data from the World Happiness Report for different countries from year 2015 to year 2019.</a:t>
          </a:r>
        </a:p>
      </dsp:txBody>
      <dsp:txXfrm>
        <a:off x="51885" y="128163"/>
        <a:ext cx="6364096" cy="959101"/>
      </dsp:txXfrm>
    </dsp:sp>
    <dsp:sp modelId="{FB63112C-77DE-4F40-8C09-190ED78CE076}">
      <dsp:nvSpPr>
        <dsp:cNvPr id="0" name=""/>
        <dsp:cNvSpPr/>
      </dsp:nvSpPr>
      <dsp:spPr>
        <a:xfrm>
          <a:off x="0" y="1193870"/>
          <a:ext cx="6467866" cy="1062871"/>
        </a:xfrm>
        <a:prstGeom prst="roundRect">
          <a:avLst/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World Happiness Report is a landmark survey of the state of global happiness that ranks countries by how happy their citizens perceive themselves to be. </a:t>
          </a:r>
        </a:p>
      </dsp:txBody>
      <dsp:txXfrm>
        <a:off x="51885" y="1245755"/>
        <a:ext cx="6364096" cy="959101"/>
      </dsp:txXfrm>
    </dsp:sp>
    <dsp:sp modelId="{091ABB55-75D1-496C-A763-AFCAA1CBC3ED}">
      <dsp:nvSpPr>
        <dsp:cNvPr id="0" name=""/>
        <dsp:cNvSpPr/>
      </dsp:nvSpPr>
      <dsp:spPr>
        <a:xfrm>
          <a:off x="0" y="2311462"/>
          <a:ext cx="6467866" cy="1062871"/>
        </a:xfrm>
        <a:prstGeom prst="roundRect">
          <a:avLst/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report gains global recognition as governments, organizations and civil society increasingly use happiness indicators to inform their policy-making decisions.</a:t>
          </a:r>
        </a:p>
      </dsp:txBody>
      <dsp:txXfrm>
        <a:off x="51885" y="2363347"/>
        <a:ext cx="6364096" cy="9591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51E3A-3CDB-4E12-992A-EC5192EB941E}">
      <dsp:nvSpPr>
        <dsp:cNvPr id="0" name=""/>
        <dsp:cNvSpPr/>
      </dsp:nvSpPr>
      <dsp:spPr>
        <a:xfrm>
          <a:off x="0" y="240875"/>
          <a:ext cx="2954940" cy="18763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0311D7-8A75-46D3-9CFD-5564B4371A5F}">
      <dsp:nvSpPr>
        <dsp:cNvPr id="0" name=""/>
        <dsp:cNvSpPr/>
      </dsp:nvSpPr>
      <dsp:spPr>
        <a:xfrm>
          <a:off x="328326" y="552785"/>
          <a:ext cx="2954940" cy="187638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>
              <a:latin typeface="Gill Sans MT"/>
              <a:ea typeface="Calibri"/>
              <a:cs typeface="Calibri"/>
            </a:rPr>
            <a:t>Merging &amp; Cleaning</a:t>
          </a:r>
        </a:p>
      </dsp:txBody>
      <dsp:txXfrm>
        <a:off x="383283" y="607742"/>
        <a:ext cx="2845026" cy="1766473"/>
      </dsp:txXfrm>
    </dsp:sp>
    <dsp:sp modelId="{AB06F29F-6184-4BA5-83B5-13FB8B40C71E}">
      <dsp:nvSpPr>
        <dsp:cNvPr id="0" name=""/>
        <dsp:cNvSpPr/>
      </dsp:nvSpPr>
      <dsp:spPr>
        <a:xfrm>
          <a:off x="3611594" y="240875"/>
          <a:ext cx="2954940" cy="18763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16A262-32F0-4020-B5F0-F31462E2EF7F}">
      <dsp:nvSpPr>
        <dsp:cNvPr id="0" name=""/>
        <dsp:cNvSpPr/>
      </dsp:nvSpPr>
      <dsp:spPr>
        <a:xfrm>
          <a:off x="3939920" y="552785"/>
          <a:ext cx="2954940" cy="187638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>
              <a:latin typeface="Gill Sans MT"/>
              <a:ea typeface="Calibri"/>
              <a:cs typeface="Calibri"/>
            </a:rPr>
            <a:t>EDA </a:t>
          </a:r>
        </a:p>
      </dsp:txBody>
      <dsp:txXfrm>
        <a:off x="3994877" y="607742"/>
        <a:ext cx="2845026" cy="1766473"/>
      </dsp:txXfrm>
    </dsp:sp>
    <dsp:sp modelId="{6F9710DF-90EA-4FB0-8676-EB96102A76B5}">
      <dsp:nvSpPr>
        <dsp:cNvPr id="0" name=""/>
        <dsp:cNvSpPr/>
      </dsp:nvSpPr>
      <dsp:spPr>
        <a:xfrm>
          <a:off x="7223188" y="240875"/>
          <a:ext cx="2954940" cy="18763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FF25F3-2F6A-4A78-895F-EB76DF15CE05}">
      <dsp:nvSpPr>
        <dsp:cNvPr id="0" name=""/>
        <dsp:cNvSpPr/>
      </dsp:nvSpPr>
      <dsp:spPr>
        <a:xfrm>
          <a:off x="7551515" y="552785"/>
          <a:ext cx="2954940" cy="187638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>
              <a:latin typeface="Gill Sans MT"/>
              <a:ea typeface="Calibri"/>
              <a:cs typeface="Calibri"/>
            </a:rPr>
            <a:t>Modeling</a:t>
          </a:r>
        </a:p>
      </dsp:txBody>
      <dsp:txXfrm>
        <a:off x="7606472" y="607742"/>
        <a:ext cx="2845026" cy="17664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D00-F3F0-4199-AA0A-246E21E0AC71}">
      <dsp:nvSpPr>
        <dsp:cNvPr id="0" name=""/>
        <dsp:cNvSpPr/>
      </dsp:nvSpPr>
      <dsp:spPr>
        <a:xfrm>
          <a:off x="733" y="172080"/>
          <a:ext cx="2861646" cy="171698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What are the central tendencies of happiness score over the years? Did they increase or decrease?</a:t>
          </a:r>
        </a:p>
      </dsp:txBody>
      <dsp:txXfrm>
        <a:off x="733" y="172080"/>
        <a:ext cx="2861646" cy="1716987"/>
      </dsp:txXfrm>
    </dsp:sp>
    <dsp:sp modelId="{FB242B29-9FF9-4368-9E0F-451AC5112E97}">
      <dsp:nvSpPr>
        <dsp:cNvPr id="0" name=""/>
        <dsp:cNvSpPr/>
      </dsp:nvSpPr>
      <dsp:spPr>
        <a:xfrm>
          <a:off x="3148544" y="172080"/>
          <a:ext cx="2861646" cy="1716987"/>
        </a:xfrm>
        <a:prstGeom prst="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Which countries have stable rankings over the years? Which countries improved their rankings?</a:t>
          </a:r>
        </a:p>
      </dsp:txBody>
      <dsp:txXfrm>
        <a:off x="3148544" y="172080"/>
        <a:ext cx="2861646" cy="1716987"/>
      </dsp:txXfrm>
    </dsp:sp>
    <dsp:sp modelId="{465F1C2A-94BE-4F51-BD6B-6A1A5B8C60D1}">
      <dsp:nvSpPr>
        <dsp:cNvPr id="0" name=""/>
        <dsp:cNvSpPr/>
      </dsp:nvSpPr>
      <dsp:spPr>
        <a:xfrm>
          <a:off x="733" y="2175232"/>
          <a:ext cx="2861646" cy="1716987"/>
        </a:xfrm>
        <a:prstGeom prst="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Visualize the relationship between happiness score and other features such as GDP, social support, freedom, etc.</a:t>
          </a:r>
        </a:p>
      </dsp:txBody>
      <dsp:txXfrm>
        <a:off x="733" y="2175232"/>
        <a:ext cx="2861646" cy="1716987"/>
      </dsp:txXfrm>
    </dsp:sp>
    <dsp:sp modelId="{BC0050D8-15E2-46D4-AABF-D3FEAF3DB503}">
      <dsp:nvSpPr>
        <dsp:cNvPr id="0" name=""/>
        <dsp:cNvSpPr/>
      </dsp:nvSpPr>
      <dsp:spPr>
        <a:xfrm>
          <a:off x="3148544" y="2175232"/>
          <a:ext cx="2861646" cy="1716987"/>
        </a:xfrm>
        <a:prstGeom prst="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Find out what features contribute to happiness. If you are the president of a country, what would you do to make citizens happier?</a:t>
          </a:r>
        </a:p>
      </dsp:txBody>
      <dsp:txXfrm>
        <a:off x="3148544" y="2175232"/>
        <a:ext cx="2861646" cy="17169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90032-8386-4FBE-B6A9-7A4A0F7B3071}">
      <dsp:nvSpPr>
        <dsp:cNvPr id="0" name=""/>
        <dsp:cNvSpPr/>
      </dsp:nvSpPr>
      <dsp:spPr>
        <a:xfrm>
          <a:off x="0" y="592752"/>
          <a:ext cx="4713997" cy="10943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04711-48B0-421A-9D97-5336DA28B1AB}">
      <dsp:nvSpPr>
        <dsp:cNvPr id="0" name=""/>
        <dsp:cNvSpPr/>
      </dsp:nvSpPr>
      <dsp:spPr>
        <a:xfrm>
          <a:off x="331029" y="838973"/>
          <a:ext cx="601872" cy="601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83657-CF3F-4A5A-BF92-546186015E3C}">
      <dsp:nvSpPr>
        <dsp:cNvPr id="0" name=""/>
        <dsp:cNvSpPr/>
      </dsp:nvSpPr>
      <dsp:spPr>
        <a:xfrm>
          <a:off x="1263931" y="592752"/>
          <a:ext cx="2121298" cy="109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15" tIns="115815" rIns="115815" bIns="1158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Training</a:t>
          </a:r>
        </a:p>
      </dsp:txBody>
      <dsp:txXfrm>
        <a:off x="1263931" y="592752"/>
        <a:ext cx="2121298" cy="1094313"/>
      </dsp:txXfrm>
    </dsp:sp>
    <dsp:sp modelId="{745A8ABA-BC54-4557-A6C1-F43016E918AF}">
      <dsp:nvSpPr>
        <dsp:cNvPr id="0" name=""/>
        <dsp:cNvSpPr/>
      </dsp:nvSpPr>
      <dsp:spPr>
        <a:xfrm>
          <a:off x="3385230" y="592752"/>
          <a:ext cx="1328766" cy="109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15" tIns="115815" rIns="115815" bIns="1158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Data from 2015 –2018</a:t>
          </a:r>
        </a:p>
      </dsp:txBody>
      <dsp:txXfrm>
        <a:off x="3385230" y="592752"/>
        <a:ext cx="1328766" cy="1094313"/>
      </dsp:txXfrm>
    </dsp:sp>
    <dsp:sp modelId="{0548D12E-C587-4281-96F0-939CE17B815F}">
      <dsp:nvSpPr>
        <dsp:cNvPr id="0" name=""/>
        <dsp:cNvSpPr/>
      </dsp:nvSpPr>
      <dsp:spPr>
        <a:xfrm>
          <a:off x="0" y="1960644"/>
          <a:ext cx="4713997" cy="10943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4D6CD-82D9-4600-848E-EA686D157615}">
      <dsp:nvSpPr>
        <dsp:cNvPr id="0" name=""/>
        <dsp:cNvSpPr/>
      </dsp:nvSpPr>
      <dsp:spPr>
        <a:xfrm>
          <a:off x="331029" y="2206864"/>
          <a:ext cx="601872" cy="601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50C42-B7DB-4BBD-BCA2-BAFA40576908}">
      <dsp:nvSpPr>
        <dsp:cNvPr id="0" name=""/>
        <dsp:cNvSpPr/>
      </dsp:nvSpPr>
      <dsp:spPr>
        <a:xfrm>
          <a:off x="1263931" y="1960644"/>
          <a:ext cx="2121298" cy="109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15" tIns="115815" rIns="115815" bIns="1158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Testing</a:t>
          </a:r>
        </a:p>
      </dsp:txBody>
      <dsp:txXfrm>
        <a:off x="1263931" y="1960644"/>
        <a:ext cx="2121298" cy="1094313"/>
      </dsp:txXfrm>
    </dsp:sp>
    <dsp:sp modelId="{9CAEC777-EDAF-48E1-94FD-BABB1A7F7506}">
      <dsp:nvSpPr>
        <dsp:cNvPr id="0" name=""/>
        <dsp:cNvSpPr/>
      </dsp:nvSpPr>
      <dsp:spPr>
        <a:xfrm>
          <a:off x="3385230" y="1960644"/>
          <a:ext cx="1328766" cy="109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15" tIns="115815" rIns="115815" bIns="1158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from 2019</a:t>
          </a:r>
        </a:p>
      </dsp:txBody>
      <dsp:txXfrm>
        <a:off x="3385230" y="1960644"/>
        <a:ext cx="1328766" cy="10943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AF6DE-92E3-4F7E-AB9A-2A78B32B3DC7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59E7B-CDBC-443A-BA27-EB6FC5E17FB4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GridSearchCV helped find the best k-value with the training data</a:t>
          </a:r>
        </a:p>
      </dsp:txBody>
      <dsp:txXfrm>
        <a:off x="559800" y="3022743"/>
        <a:ext cx="4320000" cy="720000"/>
      </dsp:txXfrm>
    </dsp:sp>
    <dsp:sp modelId="{7942D64F-92C7-4202-B58A-7DC517A2A41C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8F07B-9BBE-4568-A65E-DF121F1E9E3A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best k-value was calculated to be 6</a:t>
          </a:r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5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0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7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0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3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9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9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7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1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4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uaries.digital/2015/07/08/airborne-a-view-of-data-analytics-in-australasia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brashalomcampogrande/11743961183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outreach.org/articles/open-source-bioinformatic-solutions-big-data-analysis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hyperlink" Target="https://worldhappiness.repo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0828131/scoring-scale-object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alexis.monville.com/en/tag/happiness/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hyperlink" Target="https://creativecommons.org/licenses/by/3.0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ofaq.org/posts/2015/03/the-revolutionary-potential-of-big-data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leap.com/contemporary-data-science-finance-students-comparative-study-essential-features-commonly-used-statistical-softwa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2E84B01E-A652-E762-945C-E054AEBB6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" r="9143" b="6443"/>
          <a:stretch/>
        </p:blipFill>
        <p:spPr>
          <a:xfrm>
            <a:off x="3867316" y="10"/>
            <a:ext cx="8352562" cy="6857990"/>
          </a:xfrm>
          <a:prstGeom prst="rect">
            <a:avLst/>
          </a:prstGeom>
        </p:spPr>
      </p:pic>
      <p:sp>
        <p:nvSpPr>
          <p:cNvPr id="56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83" y="1057314"/>
            <a:ext cx="456233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/>
              <a:t>WORLD HAPPINESS</a:t>
            </a:r>
            <a:br>
              <a:rPr lang="en-US" sz="4800"/>
            </a:br>
            <a:r>
              <a:rPr lang="en-US" sz="3200"/>
              <a:t>CSE 351 Final Project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882" y="4882215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/>
              <a:t>Iman Ali, Rahul Raja &amp; Acero</a:t>
            </a:r>
            <a:endParaRPr lang="en-US" sz="2000" err="1">
              <a:ea typeface="Calibri"/>
              <a:cs typeface="Calibri"/>
            </a:endParaRPr>
          </a:p>
        </p:txBody>
      </p:sp>
      <p:sp>
        <p:nvSpPr>
          <p:cNvPr id="57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87699E8-79FE-4A0F-0CE2-B432BDF39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444" r="1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E27099-56D9-FB0D-35B9-FE2E6D9B6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>
                <a:latin typeface="Calibri"/>
                <a:ea typeface="+mj-lt"/>
                <a:cs typeface="+mj-lt"/>
              </a:rPr>
              <a:t>Exploratory Data Analysis</a:t>
            </a:r>
            <a:endParaRPr lang="en-US" sz="6000"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35447-9E2F-A2EC-4BC0-EE53D5897D89}"/>
              </a:ext>
            </a:extLst>
          </p:cNvPr>
          <p:cNvSpPr txBox="1"/>
          <p:nvPr/>
        </p:nvSpPr>
        <p:spPr>
          <a:xfrm>
            <a:off x="9718245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5013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 255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696C6-7359-FC1A-6A85-45CA4E74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944" y="762852"/>
            <a:ext cx="1541145" cy="1306978"/>
          </a:xfrm>
        </p:spPr>
        <p:txBody>
          <a:bodyPr anchor="b">
            <a:noAutofit/>
          </a:bodyPr>
          <a:lstStyle/>
          <a:p>
            <a:r>
              <a:rPr lang="en-US" sz="6000" b="1">
                <a:solidFill>
                  <a:schemeClr val="bg1"/>
                </a:solidFill>
                <a:ea typeface="Calibri Light"/>
                <a:cs typeface="Calibri Light"/>
              </a:rPr>
              <a:t>EDA</a:t>
            </a:r>
          </a:p>
        </p:txBody>
      </p:sp>
      <p:cxnSp>
        <p:nvCxnSpPr>
          <p:cNvPr id="390" name="Straight Connector 256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257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3" name="Content Placeholder 2">
            <a:extLst>
              <a:ext uri="{FF2B5EF4-FFF2-40B4-BE49-F238E27FC236}">
                <a16:creationId xmlns:a16="http://schemas.microsoft.com/office/drawing/2014/main" id="{A1976C4B-C07D-5C3F-82CD-FE3D82C124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011547"/>
              </p:ext>
            </p:extLst>
          </p:nvPr>
        </p:nvGraphicFramePr>
        <p:xfrm>
          <a:off x="5771871" y="2307377"/>
          <a:ext cx="6010925" cy="4064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77" name="Picture 477" descr="Chart, bar chart&#10;&#10;Description automatically generated">
            <a:extLst>
              <a:ext uri="{FF2B5EF4-FFF2-40B4-BE49-F238E27FC236}">
                <a16:creationId xmlns:a16="http://schemas.microsoft.com/office/drawing/2014/main" id="{9D596FFA-0763-8ABE-6F12-20C9A4053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59" y="946698"/>
            <a:ext cx="4313664" cy="4964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387B5E-9FFD-FECF-A67A-A619381FD425}"/>
              </a:ext>
            </a:extLst>
          </p:cNvPr>
          <p:cNvSpPr txBox="1"/>
          <p:nvPr/>
        </p:nvSpPr>
        <p:spPr>
          <a:xfrm>
            <a:off x="11145644" y="6397082"/>
            <a:ext cx="9590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 Light"/>
                <a:cs typeface="Calibri"/>
              </a:rPr>
              <a:t>Iman Ali</a:t>
            </a:r>
          </a:p>
        </p:txBody>
      </p:sp>
    </p:spTree>
    <p:extLst>
      <p:ext uri="{BB962C8B-B14F-4D97-AF65-F5344CB8AC3E}">
        <p14:creationId xmlns:p14="http://schemas.microsoft.com/office/powerpoint/2010/main" val="420779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6A37B7E-B571-5603-EC2B-57F504E2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15" y="2546157"/>
            <a:ext cx="5591639" cy="3581942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7E46640-5640-B7A9-C0C2-04AFB225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73" y="2592620"/>
            <a:ext cx="5586645" cy="358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9FE68D-D9F4-4D37-F1DE-7FB36FFA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138"/>
            <a:ext cx="10850136" cy="73414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Central Tendencies of happiness score over the years?</a:t>
            </a:r>
            <a:endParaRPr lang="en-US" sz="3600" b="1" kern="1200">
              <a:solidFill>
                <a:schemeClr val="bg1"/>
              </a:solidFill>
            </a:endParaRPr>
          </a:p>
          <a:p>
            <a:pPr algn="ctr"/>
            <a:endParaRPr lang="en-US" sz="2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0CCC6-DEE9-4159-E7F5-DF5024BDEFF2}"/>
              </a:ext>
            </a:extLst>
          </p:cNvPr>
          <p:cNvSpPr txBox="1"/>
          <p:nvPr/>
        </p:nvSpPr>
        <p:spPr>
          <a:xfrm>
            <a:off x="4891668" y="1471961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Mean Analysis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D529C-F10E-A828-D288-9544118B7276}"/>
              </a:ext>
            </a:extLst>
          </p:cNvPr>
          <p:cNvSpPr txBox="1"/>
          <p:nvPr/>
        </p:nvSpPr>
        <p:spPr>
          <a:xfrm>
            <a:off x="11145644" y="6397082"/>
            <a:ext cx="9590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  <a:cs typeface="Calibri"/>
              </a:rPr>
              <a:t>Iman Ali</a:t>
            </a:r>
          </a:p>
        </p:txBody>
      </p:sp>
    </p:spTree>
    <p:extLst>
      <p:ext uri="{BB962C8B-B14F-4D97-AF65-F5344CB8AC3E}">
        <p14:creationId xmlns:p14="http://schemas.microsoft.com/office/powerpoint/2010/main" val="218799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FE68D-D9F4-4D37-F1DE-7FB36FFA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138"/>
            <a:ext cx="10850136" cy="73414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Central Tendencies of happiness score over the years?</a:t>
            </a:r>
            <a:endParaRPr lang="en-US" sz="3600" b="1" kern="1200">
              <a:solidFill>
                <a:schemeClr val="bg1"/>
              </a:solidFill>
            </a:endParaRPr>
          </a:p>
          <a:p>
            <a:pPr algn="ctr"/>
            <a:endParaRPr lang="en-US" sz="2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0CCC6-DEE9-4159-E7F5-DF5024BDEFF2}"/>
              </a:ext>
            </a:extLst>
          </p:cNvPr>
          <p:cNvSpPr txBox="1"/>
          <p:nvPr/>
        </p:nvSpPr>
        <p:spPr>
          <a:xfrm>
            <a:off x="4891668" y="1471961"/>
            <a:ext cx="31613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Median Analysis </a:t>
            </a:r>
            <a:endParaRPr lang="en-US"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595F4AF-C7AD-6A9F-8B24-796201FA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5" y="2588348"/>
            <a:ext cx="5577467" cy="3586304"/>
          </a:xfrm>
          <a:prstGeom prst="rect">
            <a:avLst/>
          </a:prstGeom>
        </p:spPr>
      </p:pic>
      <p:pic>
        <p:nvPicPr>
          <p:cNvPr id="4" name="Picture 7" descr="Line chart&#10;&#10;Description automatically generated">
            <a:extLst>
              <a:ext uri="{FF2B5EF4-FFF2-40B4-BE49-F238E27FC236}">
                <a16:creationId xmlns:a16="http://schemas.microsoft.com/office/drawing/2014/main" id="{634A4431-5C82-9F45-9C88-D0727CF9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44" y="2560471"/>
            <a:ext cx="5661102" cy="3642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EB4CD-BED1-F37D-07D1-DC81180ACAC6}"/>
              </a:ext>
            </a:extLst>
          </p:cNvPr>
          <p:cNvSpPr txBox="1"/>
          <p:nvPr/>
        </p:nvSpPr>
        <p:spPr>
          <a:xfrm>
            <a:off x="11145644" y="6397082"/>
            <a:ext cx="9590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  <a:cs typeface="Calibri"/>
              </a:rPr>
              <a:t>Iman Ali</a:t>
            </a:r>
          </a:p>
        </p:txBody>
      </p:sp>
    </p:spTree>
    <p:extLst>
      <p:ext uri="{BB962C8B-B14F-4D97-AF65-F5344CB8AC3E}">
        <p14:creationId xmlns:p14="http://schemas.microsoft.com/office/powerpoint/2010/main" val="331375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A91B2-66B2-0622-1C92-F77539C5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Central Tendencies of happiness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Did they increase or decrease?</a:t>
            </a:r>
            <a:endParaRPr lang="en-US" sz="4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AC9FB-8367-B822-0E81-468628731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Both the Mean &amp; Median seems to increase each year by a very small amount. The only exception is from 2016 to 2017 when the mean happiness score drops a bit, but then continues increasing again.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There is a general trend of increase!</a:t>
            </a:r>
          </a:p>
        </p:txBody>
      </p:sp>
      <p:pic>
        <p:nvPicPr>
          <p:cNvPr id="6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F0E6AF73-8A7A-496C-0F6E-442BB31A7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2458419"/>
            <a:ext cx="5056774" cy="3368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DDDD37-B89F-2DDC-5A29-74F1FCB36C3B}"/>
              </a:ext>
            </a:extLst>
          </p:cNvPr>
          <p:cNvSpPr txBox="1"/>
          <p:nvPr/>
        </p:nvSpPr>
        <p:spPr>
          <a:xfrm>
            <a:off x="11164229" y="6350619"/>
            <a:ext cx="9590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  <a:cs typeface="Calibri"/>
              </a:rPr>
              <a:t>Iman Ali</a:t>
            </a:r>
          </a:p>
        </p:txBody>
      </p:sp>
    </p:spTree>
    <p:extLst>
      <p:ext uri="{BB962C8B-B14F-4D97-AF65-F5344CB8AC3E}">
        <p14:creationId xmlns:p14="http://schemas.microsoft.com/office/powerpoint/2010/main" val="2271736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2215F-6AD9-1031-E342-5AA98DD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36" y="604243"/>
            <a:ext cx="8238478" cy="1306978"/>
          </a:xfrm>
        </p:spPr>
        <p:txBody>
          <a:bodyPr anchor="b">
            <a:noAutofit/>
          </a:bodyPr>
          <a:lstStyle/>
          <a:p>
            <a:r>
              <a:rPr lang="en-US" sz="6000" b="1">
                <a:solidFill>
                  <a:schemeClr val="bg1"/>
                </a:solidFill>
                <a:cs typeface="Calibri Light"/>
              </a:rPr>
              <a:t>Analyze Country Ranks</a:t>
            </a:r>
            <a:br>
              <a:rPr lang="en-US" sz="6000" b="1">
                <a:solidFill>
                  <a:schemeClr val="bg1"/>
                </a:solidFill>
                <a:cs typeface="Calibri Light"/>
              </a:rPr>
            </a:br>
            <a:r>
              <a:rPr lang="en-US" sz="4000" b="1">
                <a:solidFill>
                  <a:schemeClr val="bg1"/>
                </a:solidFill>
                <a:cs typeface="Calibri Light"/>
              </a:rPr>
              <a:t>Stable ranks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1F77-7F11-0898-5CDA-9E6CA3C22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Stable Ranks was analyzed by calculating the overall rank change within consecutive years between 2015 – 2019. 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Below are listed the top 20 based on stability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85B1D-9D4F-A139-0E67-CDC766DE03F7}"/>
              </a:ext>
            </a:extLst>
          </p:cNvPr>
          <p:cNvSpPr txBox="1"/>
          <p:nvPr/>
        </p:nvSpPr>
        <p:spPr>
          <a:xfrm>
            <a:off x="10638559" y="6291695"/>
            <a:ext cx="12971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Rahul Raja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AA7685-EEC2-5107-1FC5-92A9A2DE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58" y="3501117"/>
            <a:ext cx="1757866" cy="2985407"/>
          </a:xfrm>
          <a:prstGeom prst="rect">
            <a:avLst/>
          </a:prstGeom>
        </p:spPr>
      </p:pic>
      <p:pic>
        <p:nvPicPr>
          <p:cNvPr id="7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3677EBC-E838-29FE-7053-F0BB4F24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92" y="3745261"/>
            <a:ext cx="1892754" cy="27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2215F-6AD9-1031-E342-5AA98DD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68" y="560948"/>
            <a:ext cx="7900774" cy="1306978"/>
          </a:xfrm>
        </p:spPr>
        <p:txBody>
          <a:bodyPr anchor="b">
            <a:noAutofit/>
          </a:bodyPr>
          <a:lstStyle/>
          <a:p>
            <a:r>
              <a:rPr lang="en-US" sz="6000" b="1">
                <a:solidFill>
                  <a:schemeClr val="bg1"/>
                </a:solidFill>
                <a:cs typeface="Calibri Light"/>
              </a:rPr>
              <a:t>Analyze Country Ranks</a:t>
            </a:r>
            <a:br>
              <a:rPr lang="en-US" sz="6000" b="1">
                <a:cs typeface="Calibri Light"/>
              </a:rPr>
            </a:br>
            <a:r>
              <a:rPr lang="en-US" sz="3200" b="1">
                <a:solidFill>
                  <a:schemeClr val="bg1"/>
                </a:solidFill>
                <a:cs typeface="Calibri Light"/>
              </a:rPr>
              <a:t>Improving ranks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1F77-7F11-0898-5CDA-9E6CA3C22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This was calculated by using the initial rank from 2015 and the overall change from the final rank in 2019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Top 20 countries that improved the most in the happiness scale based on rank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DFE3-5119-FF42-7FDE-37DAEBD1FFFB}"/>
              </a:ext>
            </a:extLst>
          </p:cNvPr>
          <p:cNvSpPr txBox="1"/>
          <p:nvPr/>
        </p:nvSpPr>
        <p:spPr>
          <a:xfrm>
            <a:off x="10638559" y="6291695"/>
            <a:ext cx="12971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Rahul Raja</a:t>
            </a: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084E32-F4AD-22F7-5CC9-8746C996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3534077"/>
            <a:ext cx="2307772" cy="2994327"/>
          </a:xfrm>
          <a:prstGeom prst="rect">
            <a:avLst/>
          </a:prstGeom>
        </p:spPr>
      </p:pic>
      <p:pic>
        <p:nvPicPr>
          <p:cNvPr id="6" name="Picture 6" descr="A picture containing funnel chart&#10;&#10;Description automatically generated">
            <a:extLst>
              <a:ext uri="{FF2B5EF4-FFF2-40B4-BE49-F238E27FC236}">
                <a16:creationId xmlns:a16="http://schemas.microsoft.com/office/drawing/2014/main" id="{78DF6AF7-F24D-BB28-6128-4187C925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453" y="3817956"/>
            <a:ext cx="2382611" cy="26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021246F-8E68-0631-4536-61E2E6658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75" b="23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2215F-6AD9-1031-E342-5AA98DD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>
                <a:latin typeface="Calibri"/>
                <a:ea typeface="Calibri"/>
                <a:cs typeface="Calibri"/>
              </a:rPr>
              <a:t>Relationship between happiness score and other features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231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2215F-6AD9-1031-E342-5AA98DD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GDP vs Happiness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6204D-67A2-0224-9867-A0F803FF9039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143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  <a:cs typeface="Calibri"/>
              </a:rPr>
              <a:t>Correlation </a:t>
            </a:r>
            <a:endParaRPr lang="en-US">
              <a:solidFill>
                <a:schemeClr val="bg1">
                  <a:alpha val="60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>
                    <a:alpha val="60000"/>
                  </a:schemeClr>
                </a:solidFill>
                <a:cs typeface="Calibri"/>
              </a:rPr>
              <a:t>      Coefficient: 0.789</a:t>
            </a:r>
            <a:endParaRPr lang="en-US">
              <a:solidFill>
                <a:schemeClr val="bg1">
                  <a:alpha val="60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FFFFFF">
                  <a:alpha val="60000"/>
                </a:srgbClr>
              </a:solidFill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>
                  <a:alpha val="60000"/>
                </a:srgbClr>
              </a:solidFill>
              <a:cs typeface="Calibri"/>
            </a:endParaRP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F72B344-8E77-C5B3-F02D-4F2C6346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888008"/>
            <a:ext cx="6014185" cy="50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0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2215F-6AD9-1031-E342-5AA98DD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Social Support vs Happiness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E285A-4F37-5694-7C23-946262C61F9F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>
                  <a:alpha val="60000"/>
                </a:schemeClr>
              </a:solidFill>
              <a:cs typeface="Calibri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6E32CE7-9138-A1EE-B036-4FF825FE1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903042"/>
            <a:ext cx="6014185" cy="5051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6AA2C-CBFB-58A0-3EAC-E05BC51A50AF}"/>
              </a:ext>
            </a:extLst>
          </p:cNvPr>
          <p:cNvSpPr txBox="1"/>
          <p:nvPr/>
        </p:nvSpPr>
        <p:spPr>
          <a:xfrm>
            <a:off x="975179" y="2288721"/>
            <a:ext cx="2743200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  <a:ea typeface="+mn-lt"/>
                <a:cs typeface="+mn-lt"/>
              </a:rPr>
              <a:t>Correlation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>
                    <a:alpha val="60000"/>
                  </a:schemeClr>
                </a:solidFill>
                <a:ea typeface="+mn-lt"/>
                <a:cs typeface="+mn-lt"/>
              </a:rPr>
              <a:t>      Coefficient: 0.649</a:t>
            </a:r>
          </a:p>
        </p:txBody>
      </p:sp>
    </p:spTree>
    <p:extLst>
      <p:ext uri="{BB962C8B-B14F-4D97-AF65-F5344CB8AC3E}">
        <p14:creationId xmlns:p14="http://schemas.microsoft.com/office/powerpoint/2010/main" val="181196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5F1AA-EE8F-D740-2C51-E2E6E6C7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678" y="586435"/>
            <a:ext cx="3932030" cy="1252520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chemeClr val="bg1"/>
                </a:solidFill>
                <a:ea typeface="Calibri Light"/>
                <a:cs typeface="Calibri Light"/>
              </a:rPr>
              <a:t>Motivations</a:t>
            </a:r>
            <a:br>
              <a:rPr lang="en-US" sz="5000">
                <a:ea typeface="Calibri Light"/>
                <a:cs typeface="Calibri Light"/>
              </a:rPr>
            </a:br>
            <a:endParaRPr lang="en-US" sz="24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cxnSp>
        <p:nvCxnSpPr>
          <p:cNvPr id="367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0" name="Content Placeholder 2">
            <a:extLst>
              <a:ext uri="{FF2B5EF4-FFF2-40B4-BE49-F238E27FC236}">
                <a16:creationId xmlns:a16="http://schemas.microsoft.com/office/drawing/2014/main" id="{7929F2F5-E836-FFAD-6562-FC0E7B35D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791964"/>
              </p:ext>
            </p:extLst>
          </p:nvPr>
        </p:nvGraphicFramePr>
        <p:xfrm>
          <a:off x="6003073" y="1173110"/>
          <a:ext cx="5008901" cy="4571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90" name="TextBox 1389">
            <a:extLst>
              <a:ext uri="{FF2B5EF4-FFF2-40B4-BE49-F238E27FC236}">
                <a16:creationId xmlns:a16="http://schemas.microsoft.com/office/drawing/2014/main" id="{B06B3728-1A47-DA06-67BE-8B589FE4704B}"/>
              </a:ext>
            </a:extLst>
          </p:cNvPr>
          <p:cNvSpPr txBox="1"/>
          <p:nvPr/>
        </p:nvSpPr>
        <p:spPr>
          <a:xfrm>
            <a:off x="923693" y="1602060"/>
            <a:ext cx="42393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This project allows us to gain insight into the state of happiness in the world today.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  <p:pic>
        <p:nvPicPr>
          <p:cNvPr id="1435" name="Picture 1435">
            <a:extLst>
              <a:ext uri="{FF2B5EF4-FFF2-40B4-BE49-F238E27FC236}">
                <a16:creationId xmlns:a16="http://schemas.microsoft.com/office/drawing/2014/main" id="{A3E8B55C-3ED9-6530-DBF5-D0F85BF2E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372" y="2580465"/>
            <a:ext cx="3490331" cy="34998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3413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2215F-6AD9-1031-E342-5AA98DD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Freedom vs Happiness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EFCD8-5241-E12A-3A36-6B457C296341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14300" indent="-342900" defTabSz="9144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  <a:ea typeface="+mn-lt"/>
                <a:cs typeface="+mn-lt"/>
              </a:rPr>
              <a:t>Correlation </a:t>
            </a:r>
            <a:endParaRPr lang="en-US">
              <a:solidFill>
                <a:schemeClr val="bg1">
                  <a:alpha val="60000"/>
                </a:schemeClr>
              </a:solidFill>
              <a:ea typeface="+mn-lt"/>
              <a:cs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>
                    <a:alpha val="60000"/>
                  </a:schemeClr>
                </a:solidFill>
                <a:ea typeface="+mn-lt"/>
                <a:cs typeface="+mn-lt"/>
              </a:rPr>
              <a:t>      Coefficient: 0.551</a:t>
            </a:r>
            <a:endParaRPr lang="en-US">
              <a:solidFill>
                <a:srgbClr val="FFFFFF">
                  <a:alpha val="60000"/>
                </a:srgbClr>
              </a:solidFill>
              <a:cs typeface="Calibri"/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>
                  <a:alpha val="60000"/>
                </a:schemeClr>
              </a:solidFill>
              <a:cs typeface="Calibri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41412EF-30E8-8D4B-A43A-3EA4398F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895525"/>
            <a:ext cx="6014185" cy="5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5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2215F-6AD9-1031-E342-5AA98DD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Generosity vs Happiness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38D33-DFB5-DEC8-4B67-F87C85239801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14300" indent="-342900" defTabSz="9144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  <a:ea typeface="+mn-lt"/>
                <a:cs typeface="+mn-lt"/>
              </a:rPr>
              <a:t>Correlation </a:t>
            </a:r>
            <a:endParaRPr lang="en-US">
              <a:solidFill>
                <a:schemeClr val="bg1">
                  <a:alpha val="60000"/>
                </a:schemeClr>
              </a:solidFill>
              <a:ea typeface="+mn-lt"/>
              <a:cs typeface="+mn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>
                    <a:alpha val="60000"/>
                  </a:schemeClr>
                </a:solidFill>
                <a:ea typeface="+mn-lt"/>
                <a:cs typeface="+mn-lt"/>
              </a:rPr>
              <a:t>      Coefficient: 0.138</a:t>
            </a:r>
            <a:endParaRPr lang="en-US">
              <a:solidFill>
                <a:schemeClr val="bg1">
                  <a:alpha val="6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7F5C6E6-50BC-70BD-ED1D-837B8976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895525"/>
            <a:ext cx="6014185" cy="5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62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215F-6AD9-1031-E342-5AA98DD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774" y="3849441"/>
            <a:ext cx="6714520" cy="2452687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ea typeface="+mj-lt"/>
                <a:cs typeface="+mj-lt"/>
              </a:rPr>
              <a:t>Features contributing to happiness</a:t>
            </a:r>
            <a:endParaRPr lang="en-US" sz="5400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6AB1839-93C2-B17D-A4E2-242791DC1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87" b="1600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810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Diversity Images Royalty Free Stock Photos | rawpixel">
            <a:extLst>
              <a:ext uri="{FF2B5EF4-FFF2-40B4-BE49-F238E27FC236}">
                <a16:creationId xmlns:a16="http://schemas.microsoft.com/office/drawing/2014/main" id="{0C6611A3-7DC0-4752-37F6-CD12E6FA7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2215F-6AD9-1031-E342-5AA98DD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1017553" cy="19551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latin typeface="Calibri"/>
                <a:ea typeface="Calibri"/>
                <a:cs typeface="Calibri"/>
              </a:rPr>
              <a:t>If you are the president of a country, what would you do to make citizens happier?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F9B913-12B3-7804-5F7B-31C953F5E08A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3FB10-F918-ADC8-FCDC-DA2DB105A7A9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38D33-DFB5-DEC8-4B67-F87C85239801}"/>
              </a:ext>
            </a:extLst>
          </p:cNvPr>
          <p:cNvSpPr txBox="1"/>
          <p:nvPr/>
        </p:nvSpPr>
        <p:spPr>
          <a:xfrm>
            <a:off x="5232401" y="1721579"/>
            <a:ext cx="6140449" cy="39526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alpha val="8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990A5-95D7-B285-18EF-46456B6BE40A}"/>
              </a:ext>
            </a:extLst>
          </p:cNvPr>
          <p:cNvSpPr txBox="1"/>
          <p:nvPr/>
        </p:nvSpPr>
        <p:spPr>
          <a:xfrm>
            <a:off x="11303620" y="6462132"/>
            <a:ext cx="10054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Acero</a:t>
            </a:r>
          </a:p>
        </p:txBody>
      </p:sp>
    </p:spTree>
    <p:extLst>
      <p:ext uri="{BB962C8B-B14F-4D97-AF65-F5344CB8AC3E}">
        <p14:creationId xmlns:p14="http://schemas.microsoft.com/office/powerpoint/2010/main" val="3528165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2215F-6AD9-1031-E342-5AA98DD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9004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>
                <a:solidFill>
                  <a:schemeClr val="bg1"/>
                </a:solidFill>
                <a:ea typeface="Calibri Light"/>
                <a:cs typeface="Calibri Light"/>
              </a:rPr>
              <a:t>Policies:</a:t>
            </a:r>
            <a:endParaRPr lang="en-US" sz="3700" kern="1200">
              <a:solidFill>
                <a:schemeClr val="bg1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38D33-DFB5-DEC8-4B67-F87C85239801}"/>
              </a:ext>
            </a:extLst>
          </p:cNvPr>
          <p:cNvSpPr txBox="1"/>
          <p:nvPr/>
        </p:nvSpPr>
        <p:spPr>
          <a:xfrm>
            <a:off x="724710" y="1532965"/>
            <a:ext cx="3384000" cy="787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143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Work on the most correlated features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C214CD3B-D7F7-75B6-14E6-ECEA30B7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933114"/>
            <a:ext cx="6014185" cy="4991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1CA67C-B340-43F7-9FC7-BA729863C706}"/>
              </a:ext>
            </a:extLst>
          </p:cNvPr>
          <p:cNvSpPr txBox="1"/>
          <p:nvPr/>
        </p:nvSpPr>
        <p:spPr>
          <a:xfrm>
            <a:off x="304800" y="2554941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1) GDP per Capita: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Invest in industries (especially those with exports)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Policies that increase consumption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2) Life Expectancy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Better health infrastructure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1123265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3DDADD26-F475-27EF-786D-1D7A0115C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0F770-B223-5211-A0A1-3B6B4891D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4" y="4487934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>
                <a:solidFill>
                  <a:srgbClr val="FFFFFF"/>
                </a:solidFill>
              </a:rPr>
              <a:t>Modeling Data and Predicting Happiness Score and Ranks</a:t>
            </a:r>
          </a:p>
        </p:txBody>
      </p:sp>
    </p:spTree>
    <p:extLst>
      <p:ext uri="{BB962C8B-B14F-4D97-AF65-F5344CB8AC3E}">
        <p14:creationId xmlns:p14="http://schemas.microsoft.com/office/powerpoint/2010/main" val="1260316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BE863-488A-27C9-F41C-BF3260E0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927728" cy="122565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ea typeface="Calibri Light"/>
                <a:cs typeface="Calibri Light"/>
              </a:rPr>
              <a:t>Splitting into Training and Testing Data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AD74BF61-07E0-EBEA-BE73-FCE43EAFE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6" b="6324"/>
          <a:stretch/>
        </p:blipFill>
        <p:spPr>
          <a:xfrm>
            <a:off x="-2346" y="1835284"/>
            <a:ext cx="5666547" cy="3187432"/>
          </a:xfrm>
          <a:prstGeom prst="rect">
            <a:avLst/>
          </a:prstGeom>
        </p:spPr>
      </p:pic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68709D5-1100-D5A0-1908-582937774C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27800" y="1909192"/>
          <a:ext cx="4713997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9D31329-34D5-B7C9-0F37-FF0AD4B003C1}"/>
              </a:ext>
            </a:extLst>
          </p:cNvPr>
          <p:cNvSpPr txBox="1"/>
          <p:nvPr/>
        </p:nvSpPr>
        <p:spPr>
          <a:xfrm>
            <a:off x="11145644" y="6397082"/>
            <a:ext cx="9590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 Light"/>
                <a:cs typeface="Calibri"/>
              </a:rPr>
              <a:t>Iman Ali</a:t>
            </a:r>
          </a:p>
        </p:txBody>
      </p:sp>
    </p:spTree>
    <p:extLst>
      <p:ext uri="{BB962C8B-B14F-4D97-AF65-F5344CB8AC3E}">
        <p14:creationId xmlns:p14="http://schemas.microsoft.com/office/powerpoint/2010/main" val="3288131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06311B5-331C-C98E-855E-5A04FE4DA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543" r="9090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55" name="Rectangle 9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2215F-6AD9-1031-E342-5AA98DDD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38" y="1179873"/>
            <a:ext cx="5463947" cy="12362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>
                <a:latin typeface="Calibri"/>
                <a:ea typeface="Calibri"/>
                <a:cs typeface="Calibri"/>
              </a:rPr>
              <a:t>Multiple Linear Regression</a:t>
            </a:r>
            <a:br>
              <a:rPr lang="en-US" sz="2400" b="1"/>
            </a:br>
            <a:r>
              <a:rPr lang="en-US" sz="2000"/>
              <a:t>Model 1 by Iman Ali</a:t>
            </a:r>
            <a:endParaRPr lang="en-US" sz="2000" b="1"/>
          </a:p>
        </p:txBody>
      </p:sp>
      <p:sp>
        <p:nvSpPr>
          <p:cNvPr id="156" name="Rectangle 9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7" name="Rectangle 9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F9B913-12B3-7804-5F7B-31C953F5E08A}"/>
              </a:ext>
            </a:extLst>
          </p:cNvPr>
          <p:cNvSpPr txBox="1"/>
          <p:nvPr/>
        </p:nvSpPr>
        <p:spPr>
          <a:xfrm>
            <a:off x="371094" y="2718054"/>
            <a:ext cx="4321710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>
                <a:latin typeface="Calibri Light"/>
                <a:ea typeface="Calibri Light"/>
                <a:cs typeface="Calibri Light"/>
              </a:rPr>
              <a:t>Uses two or more independent variables to predict the outcome of a dependent variable</a:t>
            </a:r>
            <a:r>
              <a:rPr lang="en-US" sz="1600">
                <a:latin typeface="Calibri Light"/>
                <a:ea typeface="Calibri Light"/>
                <a:cs typeface="Calibri Light"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/>
              <a:t>Independent Variables:</a:t>
            </a:r>
          </a:p>
          <a:p>
            <a:pPr defTabSz="914400">
              <a:lnSpc>
                <a:spcPct val="90000"/>
              </a:lnSpc>
            </a:pPr>
            <a:r>
              <a:rPr lang="en-US" sz="1600"/>
              <a:t>GDP per Capita, Life Expectancy, Family/Social Support &amp; Freedom</a:t>
            </a:r>
            <a:endParaRPr lang="en-US" sz="1600">
              <a:ea typeface="Calibri" panose="020F0502020204030204"/>
              <a:cs typeface="Calibri" panose="020F0502020204030204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u="sng"/>
              <a:t>Independent Variable:</a:t>
            </a:r>
          </a:p>
          <a:p>
            <a:pPr defTabSz="914400">
              <a:lnSpc>
                <a:spcPct val="90000"/>
              </a:lnSpc>
            </a:pPr>
            <a:r>
              <a:rPr lang="en-US" sz="1600"/>
              <a:t>Happiness Score</a:t>
            </a:r>
            <a:endParaRPr lang="en-US" sz="1600">
              <a:ea typeface="Calibri" panose="020F0502020204030204"/>
              <a:cs typeface="Calibri" panose="020F0502020204030204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3FB10-F918-ADC8-FCDC-DA2DB105A7A9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38D33-DFB5-DEC8-4B67-F87C85239801}"/>
              </a:ext>
            </a:extLst>
          </p:cNvPr>
          <p:cNvSpPr txBox="1"/>
          <p:nvPr/>
        </p:nvSpPr>
        <p:spPr>
          <a:xfrm>
            <a:off x="5232401" y="1721579"/>
            <a:ext cx="6140449" cy="39526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alpha val="8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1480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35245-1893-2698-AEB3-015983BAA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09" y="326095"/>
            <a:ext cx="4800600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Predictions</a:t>
            </a:r>
            <a:r>
              <a:rPr lang="en-US">
                <a:solidFill>
                  <a:schemeClr val="bg1"/>
                </a:solidFill>
              </a:rPr>
              <a:t> (Happiness Score)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89592C-AE32-92D6-1937-0E275FB773EA}"/>
              </a:ext>
            </a:extLst>
          </p:cNvPr>
          <p:cNvSpPr txBox="1"/>
          <p:nvPr/>
        </p:nvSpPr>
        <p:spPr>
          <a:xfrm>
            <a:off x="273204" y="2158735"/>
            <a:ext cx="5544014" cy="101669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After training from the learning regression model, we predicted the Happiness Score values for the year 2019 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869D3B8-FD46-68B5-1A5B-BC3DB16B5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467" y="3038709"/>
            <a:ext cx="4411067" cy="349741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AB586E9-8B1E-6592-6A34-607FCAD9E75A}"/>
              </a:ext>
            </a:extLst>
          </p:cNvPr>
          <p:cNvSpPr/>
          <p:nvPr/>
        </p:nvSpPr>
        <p:spPr>
          <a:xfrm>
            <a:off x="6056969" y="778727"/>
            <a:ext cx="5956609" cy="50738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37F7725-6FA1-16A2-7346-4E69DB3A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61" y="1070255"/>
            <a:ext cx="5577468" cy="4559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60628-5C66-631A-0AC9-EA883B17D192}"/>
              </a:ext>
            </a:extLst>
          </p:cNvPr>
          <p:cNvSpPr txBox="1"/>
          <p:nvPr/>
        </p:nvSpPr>
        <p:spPr>
          <a:xfrm>
            <a:off x="10773937" y="6415668"/>
            <a:ext cx="1163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Iman Ali</a:t>
            </a:r>
          </a:p>
        </p:txBody>
      </p:sp>
    </p:spTree>
    <p:extLst>
      <p:ext uri="{BB962C8B-B14F-4D97-AF65-F5344CB8AC3E}">
        <p14:creationId xmlns:p14="http://schemas.microsoft.com/office/powerpoint/2010/main" val="3598922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FA99C-ACD4-212E-558E-0C90E622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73" y="662400"/>
            <a:ext cx="3765000" cy="14921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Predictions (Happiness Rank)</a:t>
            </a:r>
            <a:endParaRPr lang="en-US" sz="4000" b="1" kern="1200">
              <a:solidFill>
                <a:schemeClr val="bg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8E4969B-7E38-E70E-C8E5-39268CA6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14" y="2295293"/>
            <a:ext cx="3384000" cy="384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Using the 'Happiness Score' predictions from multiple linear regression, we ranked the countries in increasing order of happiness to get the 'Happiness Rank'</a:t>
            </a:r>
            <a:endParaRPr lang="en-US" sz="2000">
              <a:solidFill>
                <a:srgbClr val="FFFFFF">
                  <a:alpha val="60000"/>
                </a:srgb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F6BE0FBB-157A-B445-55A3-C82AEE0D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1113539"/>
            <a:ext cx="6014185" cy="4630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F2D74-9647-5F08-FEB6-DAF443582E74}"/>
              </a:ext>
            </a:extLst>
          </p:cNvPr>
          <p:cNvSpPr txBox="1"/>
          <p:nvPr/>
        </p:nvSpPr>
        <p:spPr>
          <a:xfrm>
            <a:off x="11024840" y="6406376"/>
            <a:ext cx="1163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Iman Ali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71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76E-A5B5-200C-0EE3-55109424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Calibri Light"/>
                <a:cs typeface="Calibri Light"/>
              </a:rPr>
              <a:t>Data Source &amp; Authenticity</a:t>
            </a:r>
            <a:br>
              <a:rPr lang="en-US">
                <a:solidFill>
                  <a:schemeClr val="bg1"/>
                </a:solidFill>
                <a:ea typeface="Calibri Light"/>
                <a:cs typeface="Calibri Light"/>
              </a:rPr>
            </a:br>
            <a:r>
              <a:rPr lang="en-US" sz="2400">
                <a:ea typeface="+mj-lt"/>
                <a:cs typeface="+mj-lt"/>
                <a:hlinkClick r:id="rId2"/>
              </a:rPr>
              <a:t>https://worldhappiness.report</a:t>
            </a:r>
            <a:endParaRPr lang="en-US" sz="24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962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9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1" descr="Logo&#10;&#10;Description automatically generated">
            <a:extLst>
              <a:ext uri="{FF2B5EF4-FFF2-40B4-BE49-F238E27FC236}">
                <a16:creationId xmlns:a16="http://schemas.microsoft.com/office/drawing/2014/main" id="{D2940660-161F-FD89-6926-6F80DDA5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61" r="-3" b="-3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EB00077-E51E-B9E9-84AD-BC4450536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442658"/>
              </p:ext>
            </p:extLst>
          </p:nvPr>
        </p:nvGraphicFramePr>
        <p:xfrm>
          <a:off x="1136429" y="2278173"/>
          <a:ext cx="646786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7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13C6D-B04F-60A6-C1DF-C6C44962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95" y="30936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Performance of Model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2E9B8-B8D0-0A95-4589-5B518C23F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249"/>
            <a:ext cx="5707565" cy="30963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>
                <a:solidFill>
                  <a:srgbClr val="FFFFFF"/>
                </a:solidFill>
                <a:ea typeface="Calibri"/>
                <a:cs typeface="Calibri"/>
              </a:rPr>
              <a:t>Score = 0.743</a:t>
            </a:r>
            <a:endParaRPr lang="en-US" sz="2000" u="sng">
              <a:solidFill>
                <a:srgbClr val="FFFFFF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    Meaning 74% of the predictions were correct</a:t>
            </a:r>
          </a:p>
          <a:p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b="1" u="sng">
                <a:solidFill>
                  <a:srgbClr val="FFFFFF"/>
                </a:solidFill>
                <a:ea typeface="Calibri"/>
                <a:cs typeface="Calibri"/>
              </a:rPr>
              <a:t>Mean Squared Error &amp; Root Mean Squared Error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   MSE = 0.56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    RMSE = 0.75</a:t>
            </a:r>
            <a:endParaRPr lang="en-US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5030C9FE-0279-3652-3C41-C540257E8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39282" y="970786"/>
            <a:ext cx="3998708" cy="226832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FB204A-F0CF-4A43-A790-E94B94D7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4893388"/>
            <a:ext cx="4620321" cy="128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0CD983-1EB3-8773-ABD8-33A7FC34EE86}"/>
              </a:ext>
            </a:extLst>
          </p:cNvPr>
          <p:cNvSpPr txBox="1"/>
          <p:nvPr/>
        </p:nvSpPr>
        <p:spPr>
          <a:xfrm>
            <a:off x="6973230" y="3915937"/>
            <a:ext cx="482476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According to the </a:t>
            </a:r>
            <a:r>
              <a:rPr lang="en-US" err="1">
                <a:ea typeface="+mn-lt"/>
                <a:cs typeface="+mn-lt"/>
              </a:rPr>
              <a:t>sklearn</a:t>
            </a:r>
            <a:r>
              <a:rPr lang="en-US">
                <a:ea typeface="+mn-lt"/>
                <a:cs typeface="+mn-lt"/>
              </a:rPr>
              <a:t> library: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Mean squared error return: the best value is 0.0 </a:t>
            </a:r>
            <a:endParaRPr lang="en-US"/>
          </a:p>
          <a:p>
            <a:br>
              <a:rPr lang="en-US"/>
            </a:br>
            <a:r>
              <a:rPr lang="en-US">
                <a:ea typeface="+mn-lt"/>
                <a:cs typeface="+mn-lt"/>
              </a:rPr>
              <a:t>Lower values of MSE indicate better fit.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Since we have quite a low value of 0.56 (close to zero) that means our model did a good job at predicting happiness scores and therefore accurate ranks</a:t>
            </a:r>
            <a:endParaRPr lang="en-US"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060CA-0348-8009-95EC-5749D298D9C4}"/>
              </a:ext>
            </a:extLst>
          </p:cNvPr>
          <p:cNvCxnSpPr/>
          <p:nvPr/>
        </p:nvCxnSpPr>
        <p:spPr>
          <a:xfrm>
            <a:off x="639337" y="1419923"/>
            <a:ext cx="5454803" cy="9290"/>
          </a:xfrm>
          <a:prstGeom prst="straightConnector1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6875E2-7203-1D6C-0685-4B558073B836}"/>
              </a:ext>
            </a:extLst>
          </p:cNvPr>
          <p:cNvSpPr txBox="1"/>
          <p:nvPr/>
        </p:nvSpPr>
        <p:spPr>
          <a:xfrm>
            <a:off x="11145644" y="6480718"/>
            <a:ext cx="977591" cy="378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Iman Ali</a:t>
            </a:r>
          </a:p>
        </p:txBody>
      </p:sp>
    </p:spTree>
    <p:extLst>
      <p:ext uri="{BB962C8B-B14F-4D97-AF65-F5344CB8AC3E}">
        <p14:creationId xmlns:p14="http://schemas.microsoft.com/office/powerpoint/2010/main" val="221370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tock exchange numbers">
            <a:extLst>
              <a:ext uri="{FF2B5EF4-FFF2-40B4-BE49-F238E27FC236}">
                <a16:creationId xmlns:a16="http://schemas.microsoft.com/office/drawing/2014/main" id="{537EA6A4-1552-C84E-73C2-CE9F0F93F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3" r="23298" b="20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5EA49-A4CE-4803-7CDA-8AD070A8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3856092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latin typeface="Calibri"/>
                <a:ea typeface="Calibri"/>
                <a:cs typeface="Calibri"/>
              </a:rPr>
              <a:t>K Nearest Neighbor Regression</a:t>
            </a:r>
            <a:br>
              <a:rPr lang="en-US" b="1"/>
            </a:br>
            <a:r>
              <a:rPr lang="en-US" sz="2000"/>
              <a:t>Model 2 by Rahul Raja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D45A9-5CEC-6454-CC3B-175002FFA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Uses k neighbors for each datapoint in order to predict the output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419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4FD590-B7FA-F6B3-EFC8-87D46EF9F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312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16EB0-8CDC-0B10-2834-1CEB3EFD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Finding K value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20B8006-3361-9F1C-F7AD-7FB3A433D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6170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6942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3AB68-C91F-26C7-2A1C-289B67953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cs typeface="Calibri Light"/>
              </a:rPr>
              <a:t>Predictions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45571-44E4-89E2-A520-AC3C0D422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>
                <a:cs typeface="Calibri"/>
              </a:rPr>
              <a:t>Knn model was trained with 2015-2018 data, and tested with 2019 data, while trying to predict the happiness score for each country.</a:t>
            </a:r>
          </a:p>
          <a:p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AFD2930-B420-2DC2-28E7-F19F91D23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01" y="952500"/>
            <a:ext cx="6639125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0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D0549-AA5F-E07C-C13B-FE622A54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Ranking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BB69D-D97A-B9F3-28E9-2D6ED6561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After gathering the new happiness scores, I sorted the countries based on the new results.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7DBD30-3477-4ECF-3926-CA9C58AE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469" y="807593"/>
            <a:ext cx="4650116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6321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6EA5273-6B31-A7D5-C009-D08AC6B55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" r="20795" b="789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86836-952D-EADB-F648-FE11657A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887848" cy="1124712"/>
          </a:xfrm>
        </p:spPr>
        <p:txBody>
          <a:bodyPr anchor="b">
            <a:normAutofit/>
          </a:bodyPr>
          <a:lstStyle/>
          <a:p>
            <a:r>
              <a:rPr lang="en-US" sz="4800" b="1">
                <a:cs typeface="Calibri Light"/>
              </a:rPr>
              <a:t>Performance</a:t>
            </a:r>
            <a:endParaRPr lang="en-US" sz="4800">
              <a:cs typeface="Calibri Light" panose="020F03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0C1B7-A9C3-0490-A170-F0475D57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013528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Overall, it had an accuracy rate of 77.30%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33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3974C467-CFC1-EE88-7656-8D4226A1C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r="21955" b="1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801074-7E32-444B-32D9-BED61456F103}"/>
              </a:ext>
            </a:extLst>
          </p:cNvPr>
          <p:cNvSpPr txBox="1"/>
          <p:nvPr/>
        </p:nvSpPr>
        <p:spPr>
          <a:xfrm>
            <a:off x="97491" y="1558738"/>
            <a:ext cx="3325905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ea typeface="+mn-lt"/>
                <a:cs typeface="+mn-lt"/>
              </a:rPr>
              <a:t>Random Forest Regression</a:t>
            </a:r>
          </a:p>
          <a:p>
            <a:r>
              <a:rPr lang="en-US" sz="2000" b="1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Model 3 by Acero</a:t>
            </a:r>
          </a:p>
          <a:p>
            <a:endParaRPr lang="en-US" sz="2000" b="1">
              <a:solidFill>
                <a:schemeClr val="bg1"/>
              </a:solidFill>
              <a:latin typeface="Calibri Light"/>
              <a:ea typeface="+mn-lt"/>
              <a:cs typeface="+mn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568CDD-F0BA-2569-03A8-A267A2875D58}"/>
              </a:ext>
            </a:extLst>
          </p:cNvPr>
          <p:cNvCxnSpPr/>
          <p:nvPr/>
        </p:nvCxnSpPr>
        <p:spPr>
          <a:xfrm>
            <a:off x="49306" y="4262718"/>
            <a:ext cx="3325906" cy="8964"/>
          </a:xfrm>
          <a:prstGeom prst="straightConnector1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185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7663945-7031-E037-5E60-5EE5B617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09956" cy="8288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Random Forest 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3C0ED61-96CA-D565-9E39-A41567EFF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9" r="3" b="2414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889B32-CC88-3F58-2037-7E581976D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>
                <a:cs typeface="Calibri" panose="020F0502020204030204"/>
              </a:rPr>
              <a:t>Randomly picks k data points from the training set</a:t>
            </a:r>
          </a:p>
          <a:p>
            <a:r>
              <a:rPr lang="en-US" sz="2200">
                <a:cs typeface="Calibri" panose="020F0502020204030204"/>
              </a:rPr>
              <a:t>Decision tree based on the chosen points</a:t>
            </a:r>
          </a:p>
          <a:p>
            <a:r>
              <a:rPr lang="en-US" sz="2200">
                <a:cs typeface="Calibri" panose="020F0502020204030204"/>
              </a:rPr>
              <a:t>Pass how many trees you want to make</a:t>
            </a:r>
          </a:p>
          <a:p>
            <a:pPr marL="0" indent="0">
              <a:buNone/>
            </a:pPr>
            <a:endParaRPr lang="en-US" sz="2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6396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2F54ED-D1AF-36BC-CE9A-916397E0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2935481" cy="1013023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Procedure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B05965-185B-48A1-FC1B-0648FA25E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74" y="777692"/>
            <a:ext cx="3325702" cy="2429791"/>
          </a:xfrm>
          <a:noFill/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  <a:cs typeface="Calibri" panose="020F0502020204030204"/>
              </a:rPr>
              <a:t>Separate training and Testing data</a:t>
            </a:r>
          </a:p>
          <a:p>
            <a:r>
              <a:rPr lang="en-US" sz="1800">
                <a:solidFill>
                  <a:schemeClr val="bg1"/>
                </a:solidFill>
                <a:cs typeface="Calibri" panose="020F0502020204030204"/>
              </a:rPr>
              <a:t>We want to predict Happiness Score, so set that to Y, the highly correlated features will be X</a:t>
            </a:r>
          </a:p>
          <a:p>
            <a:r>
              <a:rPr lang="en-US" sz="1800">
                <a:solidFill>
                  <a:schemeClr val="bg1"/>
                </a:solidFill>
                <a:cs typeface="Calibri" panose="020F0502020204030204"/>
              </a:rPr>
              <a:t>Create 100 trees in model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EEB8D59-04B3-9AA8-C239-D55D51D8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3255654"/>
            <a:ext cx="10018977" cy="27402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243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8A7CB461-2971-ED8A-C191-EE2598F98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" t="9091" r="22044"/>
          <a:stretch/>
        </p:blipFill>
        <p:spPr>
          <a:xfrm>
            <a:off x="4098201" y="10"/>
            <a:ext cx="80937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75C3A-D401-C23C-B2F7-80D36891A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5" y="1183866"/>
            <a:ext cx="3438144" cy="357068"/>
          </a:xfrm>
        </p:spPr>
        <p:txBody>
          <a:bodyPr anchor="b">
            <a:normAutofit fontScale="90000"/>
          </a:bodyPr>
          <a:lstStyle/>
          <a:p>
            <a:r>
              <a:rPr lang="en-US" sz="2800" b="1">
                <a:latin typeface="Calibri"/>
                <a:cs typeface="Calibri Light"/>
              </a:rPr>
              <a:t>How did it do?</a:t>
            </a:r>
            <a:endParaRPr lang="en-US" sz="2800" b="1">
              <a:latin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57C158BC-3E15-1505-EF51-9F3EB5F5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41" y="2528567"/>
            <a:ext cx="4888088" cy="4010280"/>
          </a:xfrm>
          <a:prstGeom prst="rect">
            <a:avLst/>
          </a:prstGeom>
        </p:spPr>
      </p:pic>
      <p:pic>
        <p:nvPicPr>
          <p:cNvPr id="7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4BA61A3E-8DEE-9F0C-5AC1-235297317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226" y="714803"/>
            <a:ext cx="4492977" cy="48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66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6" name="Picture 216" descr="Shape, circle&#10;&#10;Description automatically generated">
            <a:extLst>
              <a:ext uri="{FF2B5EF4-FFF2-40B4-BE49-F238E27FC236}">
                <a16:creationId xmlns:a16="http://schemas.microsoft.com/office/drawing/2014/main" id="{81319395-6AF8-769A-2B5F-80C70808A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820" r="23402"/>
          <a:stretch/>
        </p:blipFill>
        <p:spPr>
          <a:xfrm>
            <a:off x="20" y="10"/>
            <a:ext cx="1219807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B7357F-3D36-648B-6AC4-377B4371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>
                <a:latin typeface="Calibri"/>
                <a:ea typeface="Calibri"/>
                <a:cs typeface="Calibri"/>
              </a:rPr>
              <a:t>Our Process</a:t>
            </a:r>
          </a:p>
        </p:txBody>
      </p:sp>
      <p:sp>
        <p:nvSpPr>
          <p:cNvPr id="332" name="Rectangle 3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3" name="Rectangle 3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61" name="Content Placeholder 2" descr="Linear process SmartArt graphic">
            <a:extLst>
              <a:ext uri="{FF2B5EF4-FFF2-40B4-BE49-F238E27FC236}">
                <a16:creationId xmlns:a16="http://schemas.microsoft.com/office/drawing/2014/main" id="{FA9A9484-8918-3CC0-2B23-AF9AADEAE0D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64574943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7" name="TextBox 216">
            <a:extLst>
              <a:ext uri="{FF2B5EF4-FFF2-40B4-BE49-F238E27FC236}">
                <a16:creationId xmlns:a16="http://schemas.microsoft.com/office/drawing/2014/main" id="{74360ADC-37F4-899C-7775-E695877C87E8}"/>
              </a:ext>
            </a:extLst>
          </p:cNvPr>
          <p:cNvSpPr txBox="1"/>
          <p:nvPr/>
        </p:nvSpPr>
        <p:spPr>
          <a:xfrm>
            <a:off x="9990755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6386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A0158E1-EA46-5656-5247-E59A9E63F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0" t="8406" r="13328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80E8E-BC62-01A8-B513-1B1D5886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38" y="1601555"/>
            <a:ext cx="3438144" cy="390935"/>
          </a:xfrm>
        </p:spPr>
        <p:txBody>
          <a:bodyPr anchor="b">
            <a:noAutofit/>
          </a:bodyPr>
          <a:lstStyle/>
          <a:p>
            <a:r>
              <a:rPr lang="en-US" sz="3500">
                <a:cs typeface="Calibri Light"/>
              </a:rPr>
              <a:t>Performance Stats</a:t>
            </a:r>
            <a:endParaRPr lang="en-US" sz="35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F32748-C171-EBCD-E2E0-62C5D5517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cs typeface="Calibri"/>
              </a:rPr>
              <a:t>Accuracy of 61.67%, the worst of the three models</a:t>
            </a:r>
            <a:br>
              <a:rPr lang="en-US" sz="1700">
                <a:cs typeface="Calibri"/>
              </a:rPr>
            </a:br>
            <a:endParaRPr lang="en-US" sz="1700">
              <a:cs typeface="Calibri"/>
            </a:endParaRPr>
          </a:p>
          <a:p>
            <a:r>
              <a:rPr lang="en-US" sz="1700">
                <a:cs typeface="Calibri"/>
              </a:rPr>
              <a:t>Root mean squared error of 82.9%</a:t>
            </a:r>
          </a:p>
        </p:txBody>
      </p:sp>
    </p:spTree>
    <p:extLst>
      <p:ext uri="{BB962C8B-B14F-4D97-AF65-F5344CB8AC3E}">
        <p14:creationId xmlns:p14="http://schemas.microsoft.com/office/powerpoint/2010/main" val="2018344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Aerial view of a highway near the ocean">
            <a:extLst>
              <a:ext uri="{FF2B5EF4-FFF2-40B4-BE49-F238E27FC236}">
                <a16:creationId xmlns:a16="http://schemas.microsoft.com/office/drawing/2014/main" id="{34CC9C9C-B9AD-3CB2-D457-3C8BF94A4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0" r="13883" b="61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4E13E-BA58-CFD6-FE52-817876D1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673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 descr="A picture containing computer, skyscraper&#10;&#10;Description automatically generated">
            <a:extLst>
              <a:ext uri="{FF2B5EF4-FFF2-40B4-BE49-F238E27FC236}">
                <a16:creationId xmlns:a16="http://schemas.microsoft.com/office/drawing/2014/main" id="{3DBBD471-D8C7-5516-A4C1-0EAAB5704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4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FCFB6-6D48-B4E2-9232-9A53F7EF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>
                <a:latin typeface="Calibri"/>
                <a:ea typeface="+mj-lt"/>
                <a:cs typeface="+mj-lt"/>
              </a:rPr>
              <a:t>Data Merging and Cleaning</a:t>
            </a:r>
            <a:endParaRPr lang="en-US" sz="6000" b="1">
              <a:latin typeface="Calibri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755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7E47-94F6-BF85-40EC-2EFBE64F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67" y="244318"/>
            <a:ext cx="10218235" cy="130698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  <a:ea typeface="Calibri Light"/>
                <a:cs typeface="Calibri Light"/>
              </a:rPr>
              <a:t>Data Merging</a:t>
            </a:r>
            <a:br>
              <a:rPr lang="en-US">
                <a:solidFill>
                  <a:schemeClr val="bg1"/>
                </a:solidFill>
                <a:ea typeface="Calibri Light"/>
                <a:cs typeface="Calibri Light"/>
              </a:rPr>
            </a:br>
            <a:r>
              <a:rPr lang="en-US" sz="2400">
                <a:solidFill>
                  <a:schemeClr val="bg1"/>
                </a:solidFill>
                <a:ea typeface="+mj-lt"/>
                <a:cs typeface="+mj-lt"/>
              </a:rPr>
              <a:t>Before merging, we need to make sure all data from years 2015-2019 is uniform with each other.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50F2-0DBB-E2C5-057A-A9B1E00C0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566" y="2643381"/>
            <a:ext cx="10515600" cy="357075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490DDF8-BB98-C577-ED07-F0958050A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1" y="2743944"/>
            <a:ext cx="5177880" cy="347025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101788-F8E5-3140-030E-3E6B3F79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717" y="2741358"/>
            <a:ext cx="5400906" cy="31780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7015A5-E4AB-C3D1-5B53-C26858EE581E}"/>
              </a:ext>
            </a:extLst>
          </p:cNvPr>
          <p:cNvCxnSpPr/>
          <p:nvPr/>
        </p:nvCxnSpPr>
        <p:spPr>
          <a:xfrm flipV="1">
            <a:off x="667215" y="1661531"/>
            <a:ext cx="6802242" cy="9294"/>
          </a:xfrm>
          <a:prstGeom prst="straightConnector1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1A4FE2-639C-CA73-88F4-6E53116CB9F1}"/>
              </a:ext>
            </a:extLst>
          </p:cNvPr>
          <p:cNvSpPr txBox="1"/>
          <p:nvPr/>
        </p:nvSpPr>
        <p:spPr>
          <a:xfrm>
            <a:off x="551986" y="1852961"/>
            <a:ext cx="79749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After some data exploration, we realize that column names are not consistent.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62629-5F00-06AA-6FDE-BDF366C9B225}"/>
              </a:ext>
            </a:extLst>
          </p:cNvPr>
          <p:cNvSpPr txBox="1"/>
          <p:nvPr/>
        </p:nvSpPr>
        <p:spPr>
          <a:xfrm>
            <a:off x="11145644" y="6397082"/>
            <a:ext cx="9590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 Light"/>
                <a:cs typeface="Calibri"/>
              </a:rPr>
              <a:t>Iman Ali</a:t>
            </a:r>
          </a:p>
        </p:txBody>
      </p:sp>
    </p:spTree>
    <p:extLst>
      <p:ext uri="{BB962C8B-B14F-4D97-AF65-F5344CB8AC3E}">
        <p14:creationId xmlns:p14="http://schemas.microsoft.com/office/powerpoint/2010/main" val="402396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68087-A297-8DC7-9A97-58BCFEBC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17" y="180581"/>
            <a:ext cx="6053513" cy="128867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Reformatting </a:t>
            </a:r>
            <a:r>
              <a:rPr lang="en-US" sz="6000">
                <a:solidFill>
                  <a:schemeClr val="bg1"/>
                </a:solidFill>
              </a:rPr>
              <a:t>Data</a:t>
            </a:r>
            <a:endParaRPr lang="en-US" sz="6000" kern="1200">
              <a:solidFill>
                <a:schemeClr val="bg1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B0AB3DD8-2F38-85F3-B8E2-55F9331F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6" y="2021810"/>
            <a:ext cx="5217173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Since different years have different number and names of columns, we make them compatible by :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 marL="514350"/>
            <a:r>
              <a:rPr lang="en-US" sz="2400">
                <a:solidFill>
                  <a:schemeClr val="bg1"/>
                </a:solidFill>
              </a:rPr>
              <a:t>Filtering only the useful features/attributes for our analysis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 marL="514350"/>
            <a:r>
              <a:rPr lang="en-US" sz="2400">
                <a:solidFill>
                  <a:schemeClr val="bg1"/>
                </a:solidFill>
              </a:rPr>
              <a:t>Renaming all data-frame columns to same format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pPr marL="514350"/>
            <a:endParaRPr lang="en-US" sz="2400">
              <a:solidFill>
                <a:schemeClr val="bg1"/>
              </a:solidFill>
            </a:endParaRPr>
          </a:p>
          <a:p>
            <a:pPr marL="285750" indent="0">
              <a:buNone/>
            </a:pPr>
            <a:r>
              <a:rPr lang="en-US" sz="2400" i="1">
                <a:solidFill>
                  <a:schemeClr val="bg1"/>
                </a:solidFill>
              </a:rPr>
              <a:t>Country - Rank - Score - GDP per Capita - Life Expectancy - Family/Social Support - Freedom - Corruption - Generosity </a:t>
            </a:r>
            <a:endParaRPr lang="en-US" sz="2400" i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68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6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AF85D970-D30D-AD4F-DF7E-E35FE961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89" y="1039062"/>
            <a:ext cx="4763801" cy="2334262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D1073BD2-876B-B906-3CEB-5DF72CCC6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88" y="3775776"/>
            <a:ext cx="4763801" cy="2131800"/>
          </a:xfrm>
          <a:prstGeom prst="rect">
            <a:avLst/>
          </a:prstGeom>
        </p:spPr>
      </p:pic>
      <p:sp>
        <p:nvSpPr>
          <p:cNvPr id="183" name="Oval 182">
            <a:extLst>
              <a:ext uri="{FF2B5EF4-FFF2-40B4-BE49-F238E27FC236}">
                <a16:creationId xmlns:a16="http://schemas.microsoft.com/office/drawing/2014/main" id="{C4C270DE-0BEB-4372-B440-7EADA6FA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57ACA0C-8702-4043-8D4D-582EAED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EED43F-BD7A-0981-30DD-78F5D4D6CD14}"/>
              </a:ext>
            </a:extLst>
          </p:cNvPr>
          <p:cNvCxnSpPr/>
          <p:nvPr/>
        </p:nvCxnSpPr>
        <p:spPr>
          <a:xfrm flipV="1">
            <a:off x="509239" y="1559311"/>
            <a:ext cx="4813608" cy="2"/>
          </a:xfrm>
          <a:prstGeom prst="straightConnector1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35803F-374A-450C-30F2-FE10C7C90615}"/>
              </a:ext>
            </a:extLst>
          </p:cNvPr>
          <p:cNvSpPr txBox="1"/>
          <p:nvPr/>
        </p:nvSpPr>
        <p:spPr>
          <a:xfrm>
            <a:off x="11145644" y="6397082"/>
            <a:ext cx="9590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 Light"/>
                <a:cs typeface="Calibri"/>
              </a:rPr>
              <a:t>Iman Ali</a:t>
            </a:r>
          </a:p>
        </p:txBody>
      </p:sp>
    </p:spTree>
    <p:extLst>
      <p:ext uri="{BB962C8B-B14F-4D97-AF65-F5344CB8AC3E}">
        <p14:creationId xmlns:p14="http://schemas.microsoft.com/office/powerpoint/2010/main" val="61708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7919-B529-8850-9FAF-A9C96481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07" y="476637"/>
            <a:ext cx="9196040" cy="972441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chemeClr val="bg1"/>
                </a:solidFill>
                <a:ea typeface="Calibri Light"/>
                <a:cs typeface="Calibri Light"/>
              </a:rPr>
              <a:t>Merging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92969-FA30-9FCB-6C53-ED439BB7E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737" y="1630479"/>
            <a:ext cx="10775795" cy="940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Add a 'Year' column to each set so this information is available once all data is combined together.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BF61B8B-B9C1-8918-3883-3687CA0EE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9" y="2608961"/>
            <a:ext cx="10428248" cy="37402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4AD6B2-1F26-115C-3B1C-E964A080AC39}"/>
              </a:ext>
            </a:extLst>
          </p:cNvPr>
          <p:cNvCxnSpPr/>
          <p:nvPr/>
        </p:nvCxnSpPr>
        <p:spPr>
          <a:xfrm flipV="1">
            <a:off x="927410" y="1447799"/>
            <a:ext cx="4813608" cy="2"/>
          </a:xfrm>
          <a:prstGeom prst="straightConnector1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18174B-A337-7BFE-E8BE-A09E5D60818C}"/>
              </a:ext>
            </a:extLst>
          </p:cNvPr>
          <p:cNvSpPr txBox="1"/>
          <p:nvPr/>
        </p:nvSpPr>
        <p:spPr>
          <a:xfrm>
            <a:off x="11089888" y="6443545"/>
            <a:ext cx="9590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 Light"/>
                <a:cs typeface="Calibri"/>
              </a:rPr>
              <a:t>Iman Ali</a:t>
            </a:r>
          </a:p>
        </p:txBody>
      </p:sp>
    </p:spTree>
    <p:extLst>
      <p:ext uri="{BB962C8B-B14F-4D97-AF65-F5344CB8AC3E}">
        <p14:creationId xmlns:p14="http://schemas.microsoft.com/office/powerpoint/2010/main" val="312858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0727B-3E54-0E87-4A97-9E4A50619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73" y="558413"/>
            <a:ext cx="5373165" cy="1306978"/>
          </a:xfrm>
        </p:spPr>
        <p:txBody>
          <a:bodyPr anchor="b">
            <a:normAutofit/>
          </a:bodyPr>
          <a:lstStyle/>
          <a:p>
            <a:pPr algn="r"/>
            <a:r>
              <a:rPr lang="en-US" sz="6000" b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Cleaning Data</a:t>
            </a:r>
          </a:p>
        </p:txBody>
      </p:sp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893E-C97C-7390-4B34-54E9CC9D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448" y="2398957"/>
            <a:ext cx="9508885" cy="41766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chemeClr val="bg1"/>
                </a:solidFill>
                <a:ea typeface="Calibri"/>
                <a:cs typeface="Calibri"/>
              </a:rPr>
              <a:t>Check for duplicates in data </a:t>
            </a:r>
          </a:p>
          <a:p>
            <a:r>
              <a:rPr lang="en-US" sz="2400">
                <a:solidFill>
                  <a:schemeClr val="bg1"/>
                </a:solidFill>
                <a:ea typeface="Calibri"/>
                <a:cs typeface="Calibri"/>
              </a:rPr>
              <a:t>Check for missing/null values</a:t>
            </a:r>
          </a:p>
          <a:p>
            <a:endParaRPr lang="en-US" sz="220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220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Only 1 value of corruption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NaN</a:t>
            </a: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, therefore performed Mean Imputation.</a:t>
            </a:r>
          </a:p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Replaced with mean value of corruption in United Arab Emirates in other years</a:t>
            </a:r>
          </a:p>
          <a:p>
            <a:endParaRPr lang="en-US" sz="22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Dropped data columns not available in every year such as region, confidence intervals, dystopia residual etc.</a:t>
            </a:r>
            <a:endParaRPr lang="en-US" sz="2200">
              <a:solidFill>
                <a:schemeClr val="bg1"/>
              </a:solidFill>
              <a:cs typeface="Calibri"/>
            </a:endParaRPr>
          </a:p>
          <a:p>
            <a:endParaRPr lang="en-US" sz="22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DFC830-4C00-D631-E914-0E8E7AE3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72" y="3339518"/>
            <a:ext cx="9108687" cy="671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4EDCB4-2A6B-5F7A-4CCB-EA160001DF29}"/>
              </a:ext>
            </a:extLst>
          </p:cNvPr>
          <p:cNvSpPr txBox="1"/>
          <p:nvPr/>
        </p:nvSpPr>
        <p:spPr>
          <a:xfrm>
            <a:off x="11006254" y="6369204"/>
            <a:ext cx="9590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 Light"/>
                <a:cs typeface="Calibri"/>
              </a:rPr>
              <a:t>Iman Ali</a:t>
            </a:r>
          </a:p>
        </p:txBody>
      </p:sp>
      <p:pic>
        <p:nvPicPr>
          <p:cNvPr id="9" name="Picture 9" descr="A picture containing indoor, desk&#10;&#10;Description automatically generated">
            <a:extLst>
              <a:ext uri="{FF2B5EF4-FFF2-40B4-BE49-F238E27FC236}">
                <a16:creationId xmlns:a16="http://schemas.microsoft.com/office/drawing/2014/main" id="{EAE84D58-5E0A-3727-1644-D9937780A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12566" y="342862"/>
            <a:ext cx="4908916" cy="23529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540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WORLD HAPPINESS CSE 351 Final Project</vt:lpstr>
      <vt:lpstr>Motivations </vt:lpstr>
      <vt:lpstr>Data Source &amp; Authenticity https://worldhappiness.report</vt:lpstr>
      <vt:lpstr>Our Process</vt:lpstr>
      <vt:lpstr>Data Merging and Cleaning</vt:lpstr>
      <vt:lpstr>Data Merging Before merging, we need to make sure all data from years 2015-2019 is uniform with each other.</vt:lpstr>
      <vt:lpstr>Reformatting Data</vt:lpstr>
      <vt:lpstr>Merging Data</vt:lpstr>
      <vt:lpstr>Cleaning Data</vt:lpstr>
      <vt:lpstr>Exploratory Data Analysis</vt:lpstr>
      <vt:lpstr>EDA</vt:lpstr>
      <vt:lpstr>Central Tendencies of happiness score over the years? </vt:lpstr>
      <vt:lpstr>Central Tendencies of happiness score over the years? </vt:lpstr>
      <vt:lpstr>Central Tendencies of happiness Did they increase or decrease?</vt:lpstr>
      <vt:lpstr>Analyze Country Ranks Stable ranks</vt:lpstr>
      <vt:lpstr>Analyze Country Ranks Improving ranks</vt:lpstr>
      <vt:lpstr>Relationship between happiness score and other features</vt:lpstr>
      <vt:lpstr>GDP vs Happiness Score</vt:lpstr>
      <vt:lpstr> Social Support vs Happiness Score</vt:lpstr>
      <vt:lpstr> Freedom vs Happiness Score</vt:lpstr>
      <vt:lpstr> Generosity vs Happiness Score</vt:lpstr>
      <vt:lpstr>Features contributing to happiness</vt:lpstr>
      <vt:lpstr>If you are the president of a country, what would you do to make citizens happier?</vt:lpstr>
      <vt:lpstr>Policies:</vt:lpstr>
      <vt:lpstr>Modeling Data and Predicting Happiness Score and Ranks</vt:lpstr>
      <vt:lpstr>Splitting into Training and Testing Data</vt:lpstr>
      <vt:lpstr>Multiple Linear Regression Model 1 by Iman Ali</vt:lpstr>
      <vt:lpstr>Predictions (Happiness Score)</vt:lpstr>
      <vt:lpstr>Predictions (Happiness Rank)</vt:lpstr>
      <vt:lpstr>Performance of Model 1</vt:lpstr>
      <vt:lpstr>K Nearest Neighbor Regression Model 2 by Rahul Raja</vt:lpstr>
      <vt:lpstr>Finding K value</vt:lpstr>
      <vt:lpstr>Predictions</vt:lpstr>
      <vt:lpstr>Ranking Prediction</vt:lpstr>
      <vt:lpstr>Performance</vt:lpstr>
      <vt:lpstr>PowerPoint Presentation</vt:lpstr>
      <vt:lpstr>Random Forest </vt:lpstr>
      <vt:lpstr>Procedure</vt:lpstr>
      <vt:lpstr>How did it do?</vt:lpstr>
      <vt:lpstr>Performance Stats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revision>11</cp:revision>
  <dcterms:created xsi:type="dcterms:W3CDTF">2022-05-06T22:47:41Z</dcterms:created>
  <dcterms:modified xsi:type="dcterms:W3CDTF">2022-05-11T21:10:38Z</dcterms:modified>
</cp:coreProperties>
</file>